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80" r:id="rId4"/>
    <p:sldId id="275" r:id="rId5"/>
    <p:sldId id="276" r:id="rId6"/>
    <p:sldId id="258" r:id="rId7"/>
    <p:sldId id="259" r:id="rId8"/>
    <p:sldId id="260" r:id="rId9"/>
    <p:sldId id="270" r:id="rId10"/>
    <p:sldId id="266" r:id="rId11"/>
    <p:sldId id="265" r:id="rId12"/>
    <p:sldId id="264" r:id="rId13"/>
    <p:sldId id="261" r:id="rId14"/>
    <p:sldId id="267" r:id="rId15"/>
    <p:sldId id="262" r:id="rId16"/>
    <p:sldId id="268" r:id="rId17"/>
    <p:sldId id="274" r:id="rId18"/>
    <p:sldId id="277" r:id="rId19"/>
    <p:sldId id="278" r:id="rId20"/>
    <p:sldId id="281" r:id="rId21"/>
    <p:sldId id="279"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7" autoAdjust="0"/>
    <p:restoredTop sz="94660"/>
  </p:normalViewPr>
  <p:slideViewPr>
    <p:cSldViewPr>
      <p:cViewPr>
        <p:scale>
          <a:sx n="94" d="100"/>
          <a:sy n="94" d="100"/>
        </p:scale>
        <p:origin x="-846" y="-72"/>
      </p:cViewPr>
      <p:guideLst>
        <p:guide orient="horz" pos="2160"/>
        <p:guide pos="2880"/>
      </p:guideLst>
    </p:cSldViewPr>
  </p:slideViewPr>
  <p:notesTextViewPr>
    <p:cViewPr>
      <p:scale>
        <a:sx n="1" d="1"/>
        <a:sy n="1" d="1"/>
      </p:scale>
      <p:origin x="0" y="0"/>
    </p:cViewPr>
  </p:notesTextViewPr>
  <p:sorterViewPr>
    <p:cViewPr>
      <p:scale>
        <a:sx n="100" d="100"/>
        <a:sy n="100" d="100"/>
      </p:scale>
      <p:origin x="0" y="4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9FBAF9-78B5-43DE-849F-EED5DF1052BB}" type="datetimeFigureOut">
              <a:rPr lang="en-US" smtClean="0"/>
              <a:t>1/26/2013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AD666-89CC-411D-BBD0-36E225CFB1A6}" type="slidenum">
              <a:rPr lang="en-US" smtClean="0"/>
              <a:t>‹#›</a:t>
            </a:fld>
            <a:endParaRPr lang="en-US"/>
          </a:p>
        </p:txBody>
      </p:sp>
    </p:spTree>
    <p:extLst>
      <p:ext uri="{BB962C8B-B14F-4D97-AF65-F5344CB8AC3E}">
        <p14:creationId xmlns:p14="http://schemas.microsoft.com/office/powerpoint/2010/main" val="2266271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AD666-89CC-411D-BBD0-36E225CFB1A6}" type="slidenum">
              <a:rPr lang="en-US" smtClean="0"/>
              <a:t>9</a:t>
            </a:fld>
            <a:endParaRPr lang="en-US"/>
          </a:p>
        </p:txBody>
      </p:sp>
    </p:spTree>
    <p:extLst>
      <p:ext uri="{BB962C8B-B14F-4D97-AF65-F5344CB8AC3E}">
        <p14:creationId xmlns:p14="http://schemas.microsoft.com/office/powerpoint/2010/main" val="347511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AD666-89CC-411D-BBD0-36E225CFB1A6}" type="slidenum">
              <a:rPr lang="en-US" smtClean="0"/>
              <a:t>10</a:t>
            </a:fld>
            <a:endParaRPr lang="en-US"/>
          </a:p>
        </p:txBody>
      </p:sp>
    </p:spTree>
    <p:extLst>
      <p:ext uri="{BB962C8B-B14F-4D97-AF65-F5344CB8AC3E}">
        <p14:creationId xmlns:p14="http://schemas.microsoft.com/office/powerpoint/2010/main" val="1809360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AD666-89CC-411D-BBD0-36E225CFB1A6}" type="slidenum">
              <a:rPr lang="en-US" smtClean="0"/>
              <a:t>11</a:t>
            </a:fld>
            <a:endParaRPr lang="en-US"/>
          </a:p>
        </p:txBody>
      </p:sp>
    </p:spTree>
    <p:extLst>
      <p:ext uri="{BB962C8B-B14F-4D97-AF65-F5344CB8AC3E}">
        <p14:creationId xmlns:p14="http://schemas.microsoft.com/office/powerpoint/2010/main" val="7972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AD666-89CC-411D-BBD0-36E225CFB1A6}" type="slidenum">
              <a:rPr lang="en-US" smtClean="0"/>
              <a:t>12</a:t>
            </a:fld>
            <a:endParaRPr lang="en-US"/>
          </a:p>
        </p:txBody>
      </p:sp>
    </p:spTree>
    <p:extLst>
      <p:ext uri="{BB962C8B-B14F-4D97-AF65-F5344CB8AC3E}">
        <p14:creationId xmlns:p14="http://schemas.microsoft.com/office/powerpoint/2010/main" val="408189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chose this</a:t>
            </a:r>
            <a:r>
              <a:rPr lang="en-US" baseline="0" dirty="0" smtClean="0"/>
              <a:t> goal …. As obvious as it is….because we are also reading teachers.  We can help by encouraging students to choose books that will challenge and grow them. </a:t>
            </a:r>
            <a:endParaRPr lang="en-US" dirty="0"/>
          </a:p>
        </p:txBody>
      </p:sp>
      <p:sp>
        <p:nvSpPr>
          <p:cNvPr id="4" name="Slide Number Placeholder 3"/>
          <p:cNvSpPr>
            <a:spLocks noGrp="1"/>
          </p:cNvSpPr>
          <p:nvPr>
            <p:ph type="sldNum" sz="quarter" idx="10"/>
          </p:nvPr>
        </p:nvSpPr>
        <p:spPr/>
        <p:txBody>
          <a:bodyPr/>
          <a:lstStyle/>
          <a:p>
            <a:fld id="{13FAD666-89CC-411D-BBD0-36E225CFB1A6}" type="slidenum">
              <a:rPr lang="en-US" smtClean="0"/>
              <a:t>14</a:t>
            </a:fld>
            <a:endParaRPr lang="en-US"/>
          </a:p>
        </p:txBody>
      </p:sp>
    </p:spTree>
    <p:extLst>
      <p:ext uri="{BB962C8B-B14F-4D97-AF65-F5344CB8AC3E}">
        <p14:creationId xmlns:p14="http://schemas.microsoft.com/office/powerpoint/2010/main" val="96044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materials would be relevant to the targeted students. Students are also always encouraged to find what they are interested in and expand on their knowledge in the library. Multicultural books that focus on AA, EEL, and SPED topics are ample in most libraries, including EES's.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They materials would help to increase engagement and motivation. </a:t>
            </a:r>
            <a:endParaRPr lang="en-US" dirty="0"/>
          </a:p>
        </p:txBody>
      </p:sp>
      <p:sp>
        <p:nvSpPr>
          <p:cNvPr id="4" name="Slide Number Placeholder 3"/>
          <p:cNvSpPr>
            <a:spLocks noGrp="1"/>
          </p:cNvSpPr>
          <p:nvPr>
            <p:ph type="sldNum" sz="quarter" idx="10"/>
          </p:nvPr>
        </p:nvSpPr>
        <p:spPr/>
        <p:txBody>
          <a:bodyPr/>
          <a:lstStyle/>
          <a:p>
            <a:fld id="{13FAD666-89CC-411D-BBD0-36E225CFB1A6}" type="slidenum">
              <a:rPr lang="en-US" smtClean="0"/>
              <a:t>15</a:t>
            </a:fld>
            <a:endParaRPr lang="en-US"/>
          </a:p>
        </p:txBody>
      </p:sp>
    </p:spTree>
    <p:extLst>
      <p:ext uri="{BB962C8B-B14F-4D97-AF65-F5344CB8AC3E}">
        <p14:creationId xmlns:p14="http://schemas.microsoft.com/office/powerpoint/2010/main" val="1649961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We chose these standards to help students practice making inferences and connections to the world around them. They will learn more about different aspects of culture as they question and explore. We want them to find similarities and appreciate differences.</a:t>
            </a:r>
            <a:endParaRPr lang="en-US" dirty="0"/>
          </a:p>
        </p:txBody>
      </p:sp>
      <p:sp>
        <p:nvSpPr>
          <p:cNvPr id="4" name="Slide Number Placeholder 3"/>
          <p:cNvSpPr>
            <a:spLocks noGrp="1"/>
          </p:cNvSpPr>
          <p:nvPr>
            <p:ph type="sldNum" sz="quarter" idx="10"/>
          </p:nvPr>
        </p:nvSpPr>
        <p:spPr/>
        <p:txBody>
          <a:bodyPr/>
          <a:lstStyle/>
          <a:p>
            <a:fld id="{13FAD666-89CC-411D-BBD0-36E225CFB1A6}" type="slidenum">
              <a:rPr lang="en-US" smtClean="0"/>
              <a:t>16</a:t>
            </a:fld>
            <a:endParaRPr lang="en-US"/>
          </a:p>
        </p:txBody>
      </p:sp>
    </p:spTree>
    <p:extLst>
      <p:ext uri="{BB962C8B-B14F-4D97-AF65-F5344CB8AC3E}">
        <p14:creationId xmlns:p14="http://schemas.microsoft.com/office/powerpoint/2010/main" val="3408306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Refer</a:t>
            </a:r>
            <a:r>
              <a:rPr lang="en-US" sz="1200" kern="1200" baseline="0" dirty="0" smtClean="0">
                <a:solidFill>
                  <a:schemeClr val="tx1"/>
                </a:solidFill>
                <a:effectLst/>
                <a:latin typeface="+mn-lt"/>
                <a:ea typeface="+mn-ea"/>
                <a:cs typeface="+mn-cs"/>
              </a:rPr>
              <a:t> to the handout for more details.</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13FAD666-89CC-411D-BBD0-36E225CFB1A6}" type="slidenum">
              <a:rPr lang="en-US" smtClean="0"/>
              <a:t>17</a:t>
            </a:fld>
            <a:endParaRPr lang="en-US"/>
          </a:p>
        </p:txBody>
      </p:sp>
    </p:spTree>
    <p:extLst>
      <p:ext uri="{BB962C8B-B14F-4D97-AF65-F5344CB8AC3E}">
        <p14:creationId xmlns:p14="http://schemas.microsoft.com/office/powerpoint/2010/main" val="2308619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465199-D4B0-4516-BEA4-C5538060FC3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65199-D4B0-4516-BEA4-C5538060FC3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65199-D4B0-4516-BEA4-C5538060FC3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465199-D4B0-4516-BEA4-C5538060FC3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F465199-D4B0-4516-BEA4-C5538060FC3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465199-D4B0-4516-BEA4-C5538060FC38}"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27106-A3CC-4664-B877-D2367E9BB6E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465199-D4B0-4516-BEA4-C5538060FC38}" type="datetimeFigureOut">
              <a:rPr lang="en-US" smtClean="0"/>
              <a:t>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465199-D4B0-4516-BEA4-C5538060FC38}" type="datetimeFigureOut">
              <a:rPr lang="en-US" smtClean="0"/>
              <a:t>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65199-D4B0-4516-BEA4-C5538060FC38}" type="datetimeFigureOut">
              <a:rPr lang="en-US" smtClean="0"/>
              <a:t>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F465199-D4B0-4516-BEA4-C5538060FC38}" type="datetimeFigureOut">
              <a:rPr lang="en-US" smtClean="0"/>
              <a:t>1/26/2013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465199-D4B0-4516-BEA4-C5538060FC38}"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27106-A3CC-4664-B877-D2367E9BB6E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F465199-D4B0-4516-BEA4-C5538060FC38}" type="datetimeFigureOut">
              <a:rPr lang="en-US" smtClean="0"/>
              <a:t>1/26/2013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4327106-A3CC-4664-B877-D2367E9BB6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Final%20movie%20Module%201.mp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Collaborating with the media specialist</a:t>
            </a:r>
            <a:endParaRPr lang="en-US" dirty="0"/>
          </a:p>
        </p:txBody>
      </p:sp>
      <p:sp>
        <p:nvSpPr>
          <p:cNvPr id="3" name="Subtitle 2"/>
          <p:cNvSpPr>
            <a:spLocks noGrp="1"/>
          </p:cNvSpPr>
          <p:nvPr>
            <p:ph type="subTitle" idx="1"/>
          </p:nvPr>
        </p:nvSpPr>
        <p:spPr/>
        <p:txBody>
          <a:bodyPr/>
          <a:lstStyle/>
          <a:p>
            <a:r>
              <a:rPr lang="en-US" dirty="0" smtClean="0"/>
              <a:t>Another avenue to student achievement</a:t>
            </a:r>
            <a:endParaRPr lang="en-US" dirty="0"/>
          </a:p>
        </p:txBody>
      </p:sp>
      <p:sp>
        <p:nvSpPr>
          <p:cNvPr id="4" name="TextBox 3"/>
          <p:cNvSpPr txBox="1"/>
          <p:nvPr/>
        </p:nvSpPr>
        <p:spPr>
          <a:xfrm>
            <a:off x="6989169" y="5105400"/>
            <a:ext cx="1883401" cy="1477328"/>
          </a:xfrm>
          <a:prstGeom prst="rect">
            <a:avLst/>
          </a:prstGeom>
          <a:noFill/>
        </p:spPr>
        <p:txBody>
          <a:bodyPr wrap="none" rtlCol="0">
            <a:spAutoFit/>
          </a:bodyPr>
          <a:lstStyle/>
          <a:p>
            <a:pPr algn="ctr"/>
            <a:r>
              <a:rPr lang="en-US" b="1" dirty="0" smtClean="0"/>
              <a:t>Elementary 1</a:t>
            </a:r>
          </a:p>
          <a:p>
            <a:pPr algn="ctr"/>
            <a:r>
              <a:rPr lang="en-US" dirty="0" smtClean="0"/>
              <a:t>Diane Acosta-Bell</a:t>
            </a:r>
          </a:p>
          <a:p>
            <a:pPr algn="ctr"/>
            <a:r>
              <a:rPr lang="en-US" dirty="0" smtClean="0"/>
              <a:t>Gina Deal</a:t>
            </a:r>
          </a:p>
          <a:p>
            <a:pPr algn="ctr"/>
            <a:r>
              <a:rPr lang="en-US" dirty="0" smtClean="0"/>
              <a:t>Kimberly Long</a:t>
            </a:r>
          </a:p>
          <a:p>
            <a:pPr algn="ctr"/>
            <a:r>
              <a:rPr lang="en-US" dirty="0" smtClean="0"/>
              <a:t>Brittany Powers</a:t>
            </a:r>
            <a:endParaRPr lang="en-US" dirty="0"/>
          </a:p>
        </p:txBody>
      </p:sp>
      <p:sp>
        <p:nvSpPr>
          <p:cNvPr id="5" name="TextBox 4"/>
          <p:cNvSpPr txBox="1"/>
          <p:nvPr/>
        </p:nvSpPr>
        <p:spPr>
          <a:xfrm>
            <a:off x="4079240" y="2286000"/>
            <a:ext cx="5029200" cy="2308324"/>
          </a:xfrm>
          <a:prstGeom prst="rect">
            <a:avLst/>
          </a:prstGeom>
          <a:noFill/>
        </p:spPr>
        <p:txBody>
          <a:bodyPr wrap="square" rtlCol="0">
            <a:spAutoFit/>
          </a:bodyPr>
          <a:lstStyle/>
          <a:p>
            <a:pPr algn="ctr"/>
            <a:r>
              <a:rPr lang="en-US" sz="3600" b="1" dirty="0" smtClean="0">
                <a:solidFill>
                  <a:schemeClr val="bg1"/>
                </a:solidFill>
              </a:rPr>
              <a:t>WELCOME</a:t>
            </a:r>
          </a:p>
          <a:p>
            <a:pPr algn="ctr"/>
            <a:endParaRPr lang="en-US" sz="3600" b="1" dirty="0" smtClean="0">
              <a:solidFill>
                <a:schemeClr val="bg1"/>
              </a:solidFill>
            </a:endParaRPr>
          </a:p>
          <a:p>
            <a:pPr algn="ctr"/>
            <a:r>
              <a:rPr lang="en-US" sz="3600" b="1" dirty="0" smtClean="0">
                <a:solidFill>
                  <a:schemeClr val="bg1"/>
                </a:solidFill>
              </a:rPr>
              <a:t>PLEASE SIT IN </a:t>
            </a:r>
          </a:p>
          <a:p>
            <a:pPr algn="ctr"/>
            <a:r>
              <a:rPr lang="en-US" sz="3600" b="1" dirty="0" smtClean="0">
                <a:solidFill>
                  <a:schemeClr val="bg1"/>
                </a:solidFill>
              </a:rPr>
              <a:t>GRADE LEVEL TEAMS </a:t>
            </a:r>
            <a:endParaRPr lang="en-US" sz="3600" b="1" dirty="0">
              <a:solidFill>
                <a:schemeClr val="bg1"/>
              </a:solidFill>
            </a:endParaRPr>
          </a:p>
        </p:txBody>
      </p:sp>
    </p:spTree>
    <p:extLst>
      <p:ext uri="{BB962C8B-B14F-4D97-AF65-F5344CB8AC3E}">
        <p14:creationId xmlns:p14="http://schemas.microsoft.com/office/powerpoint/2010/main" val="11439104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81000"/>
            <a:ext cx="5253508" cy="4419600"/>
          </a:xfrm>
        </p:spPr>
        <p:txBody>
          <a:bodyPr>
            <a:normAutofit fontScale="85000" lnSpcReduction="20000"/>
          </a:bodyPr>
          <a:lstStyle/>
          <a:p>
            <a:pPr marL="457200" lvl="0" indent="-457200">
              <a:buFont typeface="Wingdings" pitchFamily="2" charset="2"/>
              <a:buChar char="q"/>
            </a:pPr>
            <a:r>
              <a:rPr lang="en-US" dirty="0"/>
              <a:t>Classroom teachers contact Media Specialist regarding unit</a:t>
            </a:r>
          </a:p>
          <a:p>
            <a:pPr marL="457200" lvl="0" indent="-457200">
              <a:buFont typeface="Wingdings" pitchFamily="2" charset="2"/>
              <a:buChar char="q"/>
            </a:pPr>
            <a:r>
              <a:rPr lang="en-US" dirty="0"/>
              <a:t>Resources and materials are gathered for the teacher</a:t>
            </a:r>
          </a:p>
          <a:p>
            <a:pPr marL="457200" lvl="0" indent="-457200">
              <a:buFont typeface="Wingdings" pitchFamily="2" charset="2"/>
              <a:buChar char="q"/>
            </a:pPr>
            <a:r>
              <a:rPr lang="en-US" dirty="0"/>
              <a:t>The teacher uses the materials in class and teaches on her own</a:t>
            </a:r>
          </a:p>
          <a:p>
            <a:pPr marL="457200" lvl="0" indent="-457200">
              <a:buFont typeface="Wingdings" pitchFamily="2" charset="2"/>
              <a:buChar char="q"/>
            </a:pPr>
            <a:r>
              <a:rPr lang="en-US" dirty="0"/>
              <a:t>The Media Specialist prepares information skills lessons</a:t>
            </a:r>
          </a:p>
          <a:p>
            <a:pPr marL="457200" lvl="0" indent="-457200">
              <a:buFont typeface="Wingdings" pitchFamily="2" charset="2"/>
              <a:buChar char="q"/>
            </a:pPr>
            <a:r>
              <a:rPr lang="en-US" dirty="0"/>
              <a:t>Students are taught information skills in media</a:t>
            </a:r>
          </a:p>
          <a:p>
            <a:pPr marL="457200" lvl="0" indent="-457200">
              <a:buFont typeface="Wingdings" pitchFamily="2" charset="2"/>
              <a:buChar char="q"/>
            </a:pPr>
            <a:r>
              <a:rPr lang="en-US" dirty="0"/>
              <a:t>Students may or may not know when to apply these skills to unit </a:t>
            </a:r>
          </a:p>
        </p:txBody>
      </p:sp>
      <p:sp>
        <p:nvSpPr>
          <p:cNvPr id="5" name="Title 4"/>
          <p:cNvSpPr>
            <a:spLocks noGrp="1"/>
          </p:cNvSpPr>
          <p:nvPr>
            <p:ph type="title"/>
          </p:nvPr>
        </p:nvSpPr>
        <p:spPr>
          <a:xfrm>
            <a:off x="1623060" y="5181600"/>
            <a:ext cx="7520940" cy="548640"/>
          </a:xfrm>
        </p:spPr>
        <p:txBody>
          <a:bodyPr/>
          <a:lstStyle/>
          <a:p>
            <a:pPr algn="ctr"/>
            <a:r>
              <a:rPr lang="en-US" sz="4800" dirty="0">
                <a:solidFill>
                  <a:schemeClr val="bg1"/>
                </a:solidFill>
              </a:rPr>
              <a:t>Cooperation</a:t>
            </a:r>
          </a:p>
        </p:txBody>
      </p:sp>
      <p:pic>
        <p:nvPicPr>
          <p:cNvPr id="3074" name="Picture 2" descr="https://encrypted-tbn2.gstatic.com/images?q=tbn:ANd9GcT2QaV-IRZMb-PczEO0CwVy7TdFxVIlxdnW1armvkK231Fa3EUAb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882142">
            <a:off x="6526630" y="1451256"/>
            <a:ext cx="1189924" cy="2008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8943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04800" y="304800"/>
            <a:ext cx="6934200" cy="4504944"/>
          </a:xfrm>
        </p:spPr>
        <p:txBody>
          <a:bodyPr>
            <a:normAutofit fontScale="77500" lnSpcReduction="20000"/>
          </a:bodyPr>
          <a:lstStyle/>
          <a:p>
            <a:pPr marL="457200" lvl="0" indent="-457200">
              <a:buFont typeface="Wingdings" pitchFamily="2" charset="2"/>
              <a:buChar char="q"/>
            </a:pPr>
            <a:r>
              <a:rPr lang="en-US" dirty="0"/>
              <a:t>A deeper level of collaborative process than </a:t>
            </a:r>
            <a:r>
              <a:rPr lang="en-US" dirty="0" smtClean="0"/>
              <a:t>Cooperation</a:t>
            </a:r>
          </a:p>
          <a:p>
            <a:pPr marL="457200" lvl="0" indent="-457200">
              <a:buFont typeface="Wingdings" pitchFamily="2" charset="2"/>
              <a:buChar char="q"/>
            </a:pPr>
            <a:endParaRPr lang="en-US" dirty="0"/>
          </a:p>
          <a:p>
            <a:pPr marL="457200" lvl="0" indent="-457200">
              <a:buFont typeface="Wingdings" pitchFamily="2" charset="2"/>
              <a:buChar char="q"/>
            </a:pPr>
            <a:r>
              <a:rPr lang="en-US" dirty="0"/>
              <a:t>The Classroom Teacher instructs on the content skills </a:t>
            </a:r>
          </a:p>
          <a:p>
            <a:pPr marL="457200" lvl="0" indent="-457200">
              <a:buFont typeface="Wingdings" pitchFamily="2" charset="2"/>
              <a:buChar char="q"/>
            </a:pPr>
            <a:r>
              <a:rPr lang="en-US" dirty="0"/>
              <a:t>The Media Specialist instructs on the information skills</a:t>
            </a:r>
          </a:p>
          <a:p>
            <a:pPr marL="457200" lvl="0" indent="-457200">
              <a:buFont typeface="Wingdings" pitchFamily="2" charset="2"/>
              <a:buChar char="q"/>
            </a:pPr>
            <a:r>
              <a:rPr lang="en-US" dirty="0"/>
              <a:t>The lessons take place on the same day or week</a:t>
            </a:r>
          </a:p>
          <a:p>
            <a:pPr marL="457200" lvl="0" indent="-457200">
              <a:buFont typeface="Wingdings" pitchFamily="2" charset="2"/>
              <a:buChar char="q"/>
            </a:pPr>
            <a:r>
              <a:rPr lang="en-US" dirty="0"/>
              <a:t>Both teachers have been minimally involved in the planning </a:t>
            </a:r>
          </a:p>
          <a:p>
            <a:pPr marL="457200" lvl="0" indent="-457200">
              <a:buFont typeface="Wingdings" pitchFamily="2" charset="2"/>
              <a:buChar char="q"/>
            </a:pPr>
            <a:r>
              <a:rPr lang="en-US" dirty="0"/>
              <a:t>A minimal amount of communication and interaction has taken place between the two teachers</a:t>
            </a:r>
          </a:p>
          <a:p>
            <a:pPr marL="457200" lvl="0" indent="-457200">
              <a:buFont typeface="Wingdings" pitchFamily="2" charset="2"/>
              <a:buChar char="q"/>
            </a:pPr>
            <a:r>
              <a:rPr lang="en-US" dirty="0"/>
              <a:t>Each teaches the lessons in isolation- separately</a:t>
            </a:r>
          </a:p>
          <a:p>
            <a:endParaRPr lang="en-US" dirty="0"/>
          </a:p>
        </p:txBody>
      </p:sp>
      <p:sp>
        <p:nvSpPr>
          <p:cNvPr id="4" name="Title 3"/>
          <p:cNvSpPr>
            <a:spLocks noGrp="1"/>
          </p:cNvSpPr>
          <p:nvPr>
            <p:ph type="title"/>
          </p:nvPr>
        </p:nvSpPr>
        <p:spPr>
          <a:xfrm>
            <a:off x="1623060" y="5410200"/>
            <a:ext cx="7520940" cy="548640"/>
          </a:xfrm>
        </p:spPr>
        <p:txBody>
          <a:bodyPr/>
          <a:lstStyle/>
          <a:p>
            <a:pPr algn="ctr"/>
            <a:r>
              <a:rPr lang="en-US" sz="4800" dirty="0" smtClean="0">
                <a:solidFill>
                  <a:schemeClr val="bg1"/>
                </a:solidFill>
              </a:rPr>
              <a:t>coordination</a:t>
            </a:r>
            <a:endParaRPr lang="en-US" sz="4800" dirty="0">
              <a:solidFill>
                <a:schemeClr val="bg1"/>
              </a:solidFill>
            </a:endParaRPr>
          </a:p>
        </p:txBody>
      </p:sp>
      <p:pic>
        <p:nvPicPr>
          <p:cNvPr id="1028" name="Picture 4" descr="https://encrypted-tbn3.gstatic.com/images?q=tbn:ANd9GcTfmukWiKaio9-DpOx5U5gYqdXaUInpi19X29lW9tVtnwQEcuCT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667000"/>
            <a:ext cx="150876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2408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05200" y="5410200"/>
            <a:ext cx="5105400" cy="548640"/>
          </a:xfrm>
        </p:spPr>
        <p:txBody>
          <a:bodyPr/>
          <a:lstStyle/>
          <a:p>
            <a:r>
              <a:rPr lang="en-US" sz="4800" dirty="0" smtClean="0">
                <a:solidFill>
                  <a:schemeClr val="bg1"/>
                </a:solidFill>
              </a:rPr>
              <a:t>collaboration</a:t>
            </a:r>
            <a:endParaRPr lang="en-US" sz="4800" dirty="0">
              <a:solidFill>
                <a:schemeClr val="bg1"/>
              </a:solidFill>
            </a:endParaRPr>
          </a:p>
        </p:txBody>
      </p:sp>
      <p:sp>
        <p:nvSpPr>
          <p:cNvPr id="8" name="Content Placeholder 7"/>
          <p:cNvSpPr>
            <a:spLocks noGrp="1"/>
          </p:cNvSpPr>
          <p:nvPr>
            <p:ph sz="half" idx="1"/>
          </p:nvPr>
        </p:nvSpPr>
        <p:spPr>
          <a:xfrm>
            <a:off x="152400" y="152400"/>
            <a:ext cx="6858000" cy="5562600"/>
          </a:xfrm>
        </p:spPr>
        <p:txBody>
          <a:bodyPr>
            <a:normAutofit fontScale="70000" lnSpcReduction="20000"/>
          </a:bodyPr>
          <a:lstStyle/>
          <a:p>
            <a:pPr marL="457200" lvl="0" indent="-457200">
              <a:buFont typeface="Wingdings" pitchFamily="2" charset="2"/>
              <a:buChar char="q"/>
            </a:pPr>
            <a:r>
              <a:rPr lang="en-US" dirty="0"/>
              <a:t>Teacher and Media Specialist Co-Plan with content and information skills in mind</a:t>
            </a:r>
          </a:p>
          <a:p>
            <a:pPr marL="457200" lvl="0" indent="-457200">
              <a:buFont typeface="Wingdings" pitchFamily="2" charset="2"/>
              <a:buChar char="q"/>
            </a:pPr>
            <a:r>
              <a:rPr lang="en-US" dirty="0"/>
              <a:t>Co-teach the lessons together to the class</a:t>
            </a:r>
          </a:p>
          <a:p>
            <a:pPr marL="457200" lvl="0" indent="-457200">
              <a:buFont typeface="Wingdings" pitchFamily="2" charset="2"/>
              <a:buChar char="q"/>
            </a:pPr>
            <a:r>
              <a:rPr lang="en-US" dirty="0"/>
              <a:t>The classroom teacher takes the lead in content based information with the Media Specialist as support</a:t>
            </a:r>
          </a:p>
          <a:p>
            <a:pPr marL="457200" lvl="0" indent="-457200">
              <a:buFont typeface="Wingdings" pitchFamily="2" charset="2"/>
              <a:buChar char="q"/>
            </a:pPr>
            <a:r>
              <a:rPr lang="en-US" dirty="0"/>
              <a:t>The Media Specialist takes the lead with information skills with support from the classroom teacher</a:t>
            </a:r>
          </a:p>
          <a:p>
            <a:pPr marL="457200" lvl="0" indent="-457200">
              <a:buFont typeface="Wingdings" pitchFamily="2" charset="2"/>
              <a:buChar char="q"/>
            </a:pPr>
            <a:r>
              <a:rPr lang="en-US" dirty="0"/>
              <a:t>Station Teaching may also be utilized by splitting the class in 2</a:t>
            </a:r>
          </a:p>
          <a:p>
            <a:pPr marL="457200" lvl="0" indent="-457200">
              <a:buFont typeface="Wingdings" pitchFamily="2" charset="2"/>
              <a:buChar char="q"/>
            </a:pPr>
            <a:r>
              <a:rPr lang="en-US" dirty="0"/>
              <a:t>Media Specialist takes half of the class for information skill lessons</a:t>
            </a:r>
          </a:p>
          <a:p>
            <a:pPr marL="457200" lvl="0" indent="-457200">
              <a:buFont typeface="Wingdings" pitchFamily="2" charset="2"/>
              <a:buChar char="q"/>
            </a:pPr>
            <a:r>
              <a:rPr lang="en-US" dirty="0"/>
              <a:t>Classroom Teacher instructs the other half of the class on content </a:t>
            </a:r>
          </a:p>
          <a:p>
            <a:pPr marL="457200" lvl="0" indent="-457200">
              <a:buFont typeface="Wingdings" pitchFamily="2" charset="2"/>
              <a:buChar char="q"/>
            </a:pPr>
            <a:r>
              <a:rPr lang="en-US" dirty="0" smtClean="0"/>
              <a:t>Switch groups </a:t>
            </a:r>
            <a:endParaRPr lang="en-US" dirty="0"/>
          </a:p>
          <a:p>
            <a:pPr marL="457200" lvl="0" indent="-457200">
              <a:buFont typeface="Wingdings" pitchFamily="2" charset="2"/>
              <a:buChar char="q"/>
            </a:pPr>
            <a:r>
              <a:rPr lang="en-US" dirty="0"/>
              <a:t>Co-Assess student progress</a:t>
            </a:r>
          </a:p>
          <a:p>
            <a:pPr marL="457200" lvl="0" indent="-457200">
              <a:buFont typeface="Wingdings" pitchFamily="2" charset="2"/>
              <a:buChar char="q"/>
            </a:pPr>
            <a:r>
              <a:rPr lang="en-US" dirty="0"/>
              <a:t>Evaluate content mastery and resource use</a:t>
            </a:r>
          </a:p>
          <a:p>
            <a:endParaRPr lang="en-US" dirty="0"/>
          </a:p>
        </p:txBody>
      </p:sp>
      <p:pic>
        <p:nvPicPr>
          <p:cNvPr id="2050" name="Picture 2" descr="https://encrypted-tbn0.gstatic.com/images?q=tbn:ANd9GcQfKecXVsRbUFmtuRnUh1-9Vw74MUm6xRM58kJKlbzXzRI3Wxh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569029"/>
            <a:ext cx="1860415" cy="971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0272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p:sp>
      <p:sp>
        <p:nvSpPr>
          <p:cNvPr id="4" name="Title 3"/>
          <p:cNvSpPr>
            <a:spLocks noGrp="1"/>
          </p:cNvSpPr>
          <p:nvPr>
            <p:ph type="title"/>
          </p:nvPr>
        </p:nvSpPr>
        <p:spPr/>
        <p:txBody>
          <a:bodyPr/>
          <a:lstStyle/>
          <a:p>
            <a:r>
              <a:rPr lang="en-US" b="1" dirty="0"/>
              <a:t>How Can Your Media Specialist Help Meet Curricular and School Improvement Standards</a:t>
            </a:r>
            <a:r>
              <a:rPr lang="en-US" dirty="0"/>
              <a:t/>
            </a:r>
            <a:br>
              <a:rPr lang="en-US" dirty="0"/>
            </a:br>
            <a:endParaRPr lang="en-US" dirty="0"/>
          </a:p>
        </p:txBody>
      </p:sp>
      <p:sp>
        <p:nvSpPr>
          <p:cNvPr id="7" name="Text Placeholder 6"/>
          <p:cNvSpPr>
            <a:spLocks noGrp="1"/>
          </p:cNvSpPr>
          <p:nvPr>
            <p:ph type="body" sz="half" idx="2"/>
          </p:nvPr>
        </p:nvSpPr>
        <p:spPr>
          <a:xfrm rot="19140000">
            <a:off x="951047" y="2091420"/>
            <a:ext cx="6652629" cy="740664"/>
          </a:xfrm>
        </p:spPr>
        <p:txBody>
          <a:bodyPr>
            <a:noAutofit/>
          </a:bodyPr>
          <a:lstStyle/>
          <a:p>
            <a:r>
              <a:rPr lang="en-US" sz="2400" dirty="0" smtClean="0"/>
              <a:t>AASL Standards meets Common Core Standards</a:t>
            </a:r>
            <a:endParaRPr lang="en-US" sz="2400" dirty="0"/>
          </a:p>
        </p:txBody>
      </p:sp>
      <p:sp>
        <p:nvSpPr>
          <p:cNvPr id="9" name="AutoShape 2" descr="data:image/jpeg;base64,/9j/4AAQSkZJRgABAQAAAQABAAD/2wCEAAkGBhISERUUExQUFRUWGBwZGRcYGRgYGRwdFxgXHx0XGhYaICkfHBsjHhkdHy8gIycqLCwtGB8xNTAqNScrLCkBCQoKDgwOGg8PGi4lHiQsKSwpLCkvLCosLiksNSwsLywsLCwsLCwsLCwsLCwsLCwsLCwsLCwsLCwsLCwsLCwsKf/AABEIAMoA+gMBIgACEQEDEQH/xAAcAAACAgMBAQAAAAAAAAAAAAAABgUHAQMEAgj/xABHEAACAgAFAgQEAwUEBggHAAABAgMRAAQSITEFQQYTIlEyYXGBByNCFFJikaEzscHwU3KCotHxFiRDc5KTwuEVFyU0Y7TS/8QAGwEAAgMBAQEAAAAAAAAAAAAAAAQCAwUBBgf/xAAuEQACAgICAQMCBQMFAAAAAAAAAQIDBBESITETIkFRYQUUMnGRQoHRFSMkseH/2gAMAwEAAhEDEQA/ALxwYMGAAwYMGAAwYMGAAwYMGAAwYMGAAwYMGAAwYMGAAwYMGAAxi8ZxFeKEvKT0aIicg2RRCkg2CCNwO+ADg8U+NocmdFGSYjUIwaoXWpm30jmtt6NDEFlPxYUg+dlnQ0Suh1kBrtbBCu+11XzxVmd1u/lqCzO4Xu2pzVBmbnajRHYWawwdR8OmKBFhEkrxsySyiNnGrYgACyUFFdtgeTeJaS8nVFsm/wD5sZsOT5OX0X8OqTVXt5nBPz0Dng4bvC3j/L51vLAaKar8t63A5KMNmob1sQNyMVV/0bn8qSSQmPRH5gjf0O6A0zBBuAP4jZ24vHDkXkjIeJysiHUjjse1+4O4I7qSO+O6T8HD6NGM4VfCvj2LNt5RVo5gpbSaKsB3V+/vRAPPscNWIAGDBgwAGDBgwAGDBgwAGDBgwAGDBgwAGDBjTmc0kal3ZUVRZZiAAPck7DABuwYh4vFeUYoFzEJLmlAdbJ22rsd6o40dY8WxwSLEqtLIRZVSoCKf1OxNC+w5NYi5JLbOpNvSJ/BhHn63nJD/AGqQjsI0Dn5XJLYP/lj/ABx4k6lPAplOZmdUBJRlhcEfZVa7r9Q79sUfmq96LvQmvKHvBhN6N41JlSGUpIztpBT0SL/3uWY61F/rW1qjsDhxBwwmmtopaaM4MGDHTgYMGDAAYMGDAAYjfEig5WcNVGKS7qvgPN7V9dsSWPMkYYEEAgiiDuCD2I9sAFB+EIiM2jsunyoyQBsAZNS0QS1k25O/ce2HxJhNN6S4CBGkILVYJMcfNC93YAeoaLNbHozXRMvBm3SOFIw8SN6dtVPIDtwKtaocE80K5Mv1SAZt4gs6vK2gjSPLLJFq1A8i46529IHIOIye2M1pKKOySWCdZUOr8xDHqNnSCKOkfpvYmviIF74rHOdBzUJe4nYhSbUAowQH1q3A23rnj04suHoh1HcVf9N/+OF/8Suvfs6xwRhTJIj2TZKKwCggcW3qq+NjjsW0wsjHyKfgfNMc3lSpr89dyavUTqs+5BI+9d6x9EY+YemxDQQDQAsHgg7UQebFXePpTpmYaSGN2FMyKxHsWUEj+ZxOQsdWDBgxEAwYMGAAwYMGAAwYMGAAwYMGADXNMFBZiAALJPYDvhKmzTzkyyGRQsjeXGbRSq2EZo25ZvjthYNChW7X1qBny8yL8TRuq71uykDftucVnLlepvRaGQ3aDZVbUL3YbAIf3zsf5Wpk83HUBihR3uRz+JOpGQmKMKzyaQynllBsgkAnQArWd9I1Y5/CEgF9wx1X3N/5+2GvIeAHhy+aZ3V8xLl2iUqunSChsA3ZJarPHp+ZwneHplsHcfLvx7dqGFLanXWkOVWKcmO0hAFk0Bv2FAd8cE+uYLEFGpw2sg2EQP5Zbfm1LlffSfbHHmo3zBlVW9CKnoGkeZ5mu1aRvhBC6QV3sk78YYuldL8lCNRZ3oux7kXsAOFBJofPm98FVX9TCb2+JzQZeSwxcecja421MEBJowUBfk6QARuSbbmiGnw/1U5iIuyhSHZDpbUpKMVLI1C1sVwCCCDxhbOTffTVjizQv5kA0PtiU8FF/LnWTSGXMP6VsqusI5AJAJ3ckk9ycP0yb6YtkwjHWhjwYMGLxQMGDBgAMY1YMVv436/mo8y8TSeTEyr5RFqW2GsiQFfWGbTpBbYD8s3qIC7LI1YLxWXSuvSxBWDkvI4ijErzskhWy3pajGdq8zSL39NFcWB0jqazwRzJel1DC/7v54Dri0R/ibIMQs6KXeGzoX4nRh6kH8WwdR3KAbarEJlly7SmePS0laGN7gC9mQ7q3yIB2APGGXrfX4crHrlagTSqN2Zjwqr3P93JoA4rHqMEmYefMkRmSAGOVWYm3tiUUqPSqqVW6o2T2xCckiyqXehyPUATpiHmSnYIu9b8yEfAljdj9BZ2Kt178Js5mMxJOczEWaqXSwAoEBBfZQaBPJJJre8xebk55EjeOKYlJCqhv2cQiOmaSIkamtQuv4iSKoAguPhvxrHmFjWVTDK/wqbKNzWh65IF6Wpt+MRjbHet9ldlicuOxR6D+CpT/wC5nBW944gRYr4TI24HbYWQOReLUArGFbHrFpwMGDBgAMGDBgAMGDBgAMGDBgAMGDBgAUvHmfmTyEjkaISF9bLQNKlgayDps+2+EiXrOxrO5gmmIAnl/T255vhe/Yc4uGSJWFMAR7EWP5YwYF/dHIPA5HB+ox1M5oqTIdT6pkzG85nsgEpM4dJKFsoNnQ/txR5BFjC/neogZh5VEqpI2pS5SxqtipIYjY8Hv7XzZf4mQjyYGA3WcAfRo5LH9B/LFbxDZ1/ddgPodLD+Qaqw1HGhkw76Znzy7MSz2va+57IGakjjABZ2VdXNAEGz/qjeu2LXZlG5IAPua/v/AM7YqDoOYSPM+cqqQgYUCAT+8dzQpSaY+kmxa95rxT16PNwokQMhVvNKFG30AqRqPo2DsbBYbD3BOV6ca5ceXX1N2NsrK/U49/Qd8z16FZVhQiSdzSxqbPF2zCwigAkk9gasisMHRMgYYtLFS5JeRlXSGdtyQPbsL3oDFS+Epxl5cmZkaJYm9RYARqGglXUZFJQbsOSDvxi4slmkkQPGyujCwykEEHuCNsM8IRftexJWTmvfHR0YMGDHToYMGDABg4qrqGdzUuYn1yTmKLMMUjjrUGjljKuFO0qqUB8s+5o2QBauK6ySKXlZSSHmlO4rmRrHPasW1R5NpimVa64pr6mej5GPNM65iRWEltAVXSA5IJkilJ1LIjcRNTpZ+Ib4lU8SjL5JVpVmRmh0DgNFeqQjaowo80/IgckXHZ3purU6BSzj1oxYK5HwsSu6SKQNMq+oVXFYU+uZqpiztZmiWMuQySWPTplRgPWQa1DZxGpHGKroyrTZ2OSpw2vJ2Pm2SSGWdjNLpad2erARTIsQAHpUMYzQ2BX5jDJk/DsXkxpMiSMqjUSOWPxX+9uTzhNEqzTsSyoojuyCQLlgvUAPhpa498PnUutwQE+Y4BALaOXIBI2Xk/3fTGRFyk/uX4Etxc5Cb1WSIPLHEioHlERoblYd5Sb5Bc+X8jvjZl+u5fSIpd9W9kEAkN2b94GjsbHO2OLpnh2VyrSURR1XqCHUSzAHmQE0SRSmqDMCbkOt9JSLLkj1PaR6jVhS6jSijaNfkoA+vOGvyEpRc5PWjMvlF2bb7+w4dE67JEyQzHWrsVjmJ9QNWqS3yTRAYXZCg7m8NuK+WISQ6H3DKLI545B9wdwcNPhnq7TxkSUJY20SAcXVhxe+lwQw9txZrBiX+ouMvKHMe7mtPyTODBgw6NBgwYMABgwYMABgwYMABgwYMABgwYMACx+IkQORdq+B4n/lNHZ/8JOKgzkh1yICBbKDZC0NCgm/euK7g4uXx+f/AKfmP9UD626ivvx98VXlIwueDMtoU02aoM2srd9yEKj5n54Y9WVWNOcV2v8AAjZCMsmtS8f+m9szEuXNSRq0YJj3W1K7gAXx2ruNsd+XzkezKApaifSL999t8T8uUjkieMjSHUqdNKaO2zV88QeX8PRW96yNbBfzJfhU6f399wWs9zXGPIU5Cu2n00eqhenJ7X7ERF1QiPydMjaT5Z0qxOi+dVV8BF3zeJrp/V09Zy8Waio6S0QRRa9vLdtLEXW6HED1f9ly0p9AlZ4nGlvzyrBowrDWToYKXqyRsLBrHAnjRoQVy+XCwitEbuzsp31evuC1NX199tR4qnFTrb5fwI22bscbNcfjXktXw3401yeRmvy5KuN30x+aLo0oZgHFjYMb+RsBwGKGyWZjzCeYFzLyE1PrVHQbCihRdSpudjYF+++Lj8LZ4y5SBmbU/lR+Yb3D+WpYMOzWdwcaajqC29v5M9yfNrXXwS+DGLxnASPJxXXRxceo8szsfqZHP/DFiSHnFd9AH/Vov9Qf1uj97v74Yo8szs/9KRJLwMRPiHpcUsR8wHYbMuzLve3vRUGjY2xLDjEf156y8hqyFY/7pwy0n0zLba7QkR9IzSollFOYXy9VDZW/MBHqvXpTjTXqrUavDnF0qGBGmmZpGW5Hll3Ngbtp+EUBQAGwAGIGTqbsuUjKrQrcJOpFQSCm8xdNkG9jvtVjEx4jn/6tGvqCyuiuy8qgBd2+yob+h9sLwphXFySHOU3NVfH2OlOuR05kBjKEalbTe4BBJBIogg2DW/uMR/XsyJIFrvJH/IOD/cMbc74eRYIXOsyxx7ISh1GyYo3r+00MwUG/VQu8Qed6ZnIY418oMqVflsJCaVh8OkMd64B9+2KbciLrlF+dHb8R0y3va7GPoNeQlG6tf/CxGJvw9m9Ob0EbSxEg/OJuD9pD/LCf4Tzh1SxkMAakWwRzswFjtSn/AGvlhnyan9ryrD991P0aGQn+qjHn6NxvX3LKXqxDxgwYMbpqBgxgtg1YAM4MGDAAYMGDAAYMGDAAYxiK8S+JYMjCZp20qOB+p27Ko7nb6Dk7A4pnqn4kdS6lOIcoJIlPEcP9oQOWeXYge9EAfPt1LYFnfiP1aBMlKjyxq/oZULAMdEiNQXn9OKpl63CZkUTqInKrIRoKkaqNl1I2BJx3r+E+cXyjK8EZlcIT6pGUtqILUADZGn4uSMTeY/BBip05vetri2vvdNxzifNqDgvkXsoU5qb+DxlMlkpP7CZH+SOFJ2viIoCed67372qeIqjl8pPKI5Y+UNQJs1rctqNG7Nn+mF/qnR/Jm0rPFKq0fOiJCg3uoYj4gPqNxvjblcy0pdmkaSq9bbk0OL5OEaMayqzbntfshqTjJeOz15AUbe/+fvjTm2Cjkk/57fb+mPbzbEngb4keheGnzLxSWvl+YVZT/DX89QIw7Oagts7CDm9IaPDPS/KyehrVpBqb3BajX8qFfXEp5aKyzKRrjZWaSwr6FcM59IAPosbjcCsZz+VYj07/ANO3H86x5yXSySQ5JBFbEi+NiRvWMjm+WzadUeHH7Fqo97jcHHvEF4KLfsUWq9tai7vSsjqnP8IGJtjjT2YXg054tofQAW0nSDtZo0L+Z2xX/T8ykSLA5KSxIqtGwp9lA1AfqXbZlsV3xwdc6/mc1MxSZ44QSEWNimoca3YUWLdhdAVyd8L0nhqzrB9fIazd773z/X3xTHOhXLQvfR6sdD+M4lfEP8cRfXM+phk0nhSbI22B7HfCwwzUW+sOoPDjtX+kFkm/r98Yz/XGMTq0ZAIILAgiiNzsdQHO5ArbjGhXmUT8Psx7MW9PWuhh6pOmjJKrqeCAGBNCBxe3bc7++JY5JZIUUkrWllZa1KyiwwsEe4ojcEg84VPEiZTJvD5RErsWdiNLtpVVAooAqgna6BNGztjg6j40zBVVjUxgaRqPqfnsBYBo/wBOMdd0Ix9zLnTP1OUBhzvU5RLl4ZhH65Yx5qNSkIQxBjfdSwWtiwGrnjDHML/z/hhLyXQYpvOJZpWiJUlruxfpUnarWttrHFYkcr0yYKkmXmamUMEkJZTqHdSfn2I39+D5zKshbLcetFtlk7P1/BPAHGUsZjK1z51fYxS3/u3/AFxHw5rNjZoY3N8ozJf2Kne/nju8I539qnEhARY4w6KdLFvOBHmhiAVAFrQ58w37YhjVt2JkqIe5DvJIFFkgAbknYADkk9hhd6l41jVCYCsxBALgnyk1MFGp1Bs2R6Vs72aG+N3izMqYTl2Yr5ykMR2S1D7nYE6gg+bCsQT55GO9Ee1Ajbe6+oFY2m9GxXXzEvxr4r6kuZeNp2iVd0ENxBlYAhyQSTe45rasQfTPGmegkDpmJX/hld5UNit0ZufmCMTP4iQg5pZLvzUFdypjpSN/0tyPnqwkrKVP3xaltFcunovnwv8AiTlc0sSPIseYZRqQh1XV3VHYaWvsAbw3g4+WlSzXN/5+2PorwTnmmyGWkc2zRrZqrI2uvnWONaOE5gwYMRAwcIPjn8TVyjiHLqkswPr1E6E/hNG9ZsGvbDN4v6w2WyU8y3qVDooA+tvSpo7UGIJ+Qx85yuzEsxLMxssTZJO5JJ7nn/hiSWwO/rvVZ87IJM1IZNN6VoKqAm6VR9BzZ2G+2JHwR0tTO0g1okEbTO0fx+kHSoPNnnYdsQCOSMWV+FsITLzy16mlCf7MaKR/WQ4jdLjAnCPKWic6pmcwyeQskslFGlKxrJNCfQyDUtI7KdLbDVVNRGIbr0nUc1liuXOYlikAsvGiaxrB0oFCsBpDEk86aF2MN2UzgBNKBqYsa7sx3b6n3+WOTpebaAyQBQnmkNlozTFS20lhTQQMDJVmgW4FKKKrVLolZU49sr1MhlMnIBmFabQfUN1lDhQUhMBYDQ935gFAEDawRG55MznJZc4INqIkMcY0JSg0XAskAbkkn+eGbxb4WzE2YYraxZeJiS5LO9MHlkXbQHkL/MDR8tIz4hz8cXTlyinSjZhhe1NEgSX1E76iZI/ckA4Z38lQjvACpo9tq+mOPpPVpYJUAZ9AcFksgHURdgbG/wDhjPScpK0gVxIkLXbKmoKDZBA2sWdxY27jEl1foeVpPJknmarldotEY1XVDc7k9220nffEuKsagd24e4sds2oUMxAGws+5NAfUnbHMc27yKgV443Okyn0m62VVPqBbcByBW1WSKRWzE7rpeS122IP91jj+Kx9aGHLw/mWnyzxkgyJsCe5WmjY/cLZ+TYy/xLCvw6lY/Dev2HI50b3xh9By8LZtYWOVPpXdoLOxHLxj2KmyB+6RzRrr8a9SaLKPoJDyFYlI7GQgFvqFJI+YGFXO9YHkLKpCyh6jU7t5ymhFXck+g/J79iJjx0xMeWsV+YWZSf8A8T+2xIJxTg5E5475ruPX7islpigkSqoVRQAAA+QG2OHqGYJPlqSCRbkbFVPAB7FqI+gJ9sScpAFmgALJ+nOF7JyFtUh5dtX24UH/AGQB9sLJeWcJXp050laoIQgG/GhG/wDVX/HGZMqpN1/LbHP0k7Sf95/6I/8Al9sd2nEZeQSNfkLVaR9tuP8AniD69ApU+qyp3qtrG9/zH+ThjRcQ/XOnx+arMXCuDaoCSWQDeh/C1c9vpdlT93ZJRUukO3RJA0SsABYB4HcAi/ff+7GOkQ6FaKx+UxC++g+pL9qBKj5JiD8L5bz40VJJY1y0ppaILoHOhWGx2CmPex6W24OGbMdHjZi7Fl9IVtLsgYAmtRUg7FjRBHPfjEXFJtMx3DUnFhJ1CJG0Fxr50D1N/wCFbI++IXpbNl54ZSjRgzSJpagxizEgNuq3pqRhSnsq2AcSuQmhS48rE0lGm8lLW++qY0pPvbX743p4PnzEokzLrGikFYojqJ0kFdchUACx8Kj/AGsN0VSTTS/kurrkn0jp6rlY2zpLojEQoUZlBIqSYNoJ4rUl1++MR2Z6Cb9J+4P+Bw1dX6QJlHq0SISY5ALKkiuD8SkbFTyPY0RCdQzsuWhaSeIlUBLNEyFKHcCRlcX2X1GzVnnGk1s1a7OPRA+MfCqz5eMKyRvEb1uCfSeU2I52O93X3FVeI8pFFKUhk8xdK6mJB9VG60/Y0OLrFv8A4gdKE2QnUlrSmXSL1MrUqV31E6f9oYpDK5FpDSVsQOe+/Cje+dgO2JxIWNGvL5ll/wAOcfRP4ZdJny+QRJwVcu7hDyodrAI7H9VdtVdsUv4Qjyiy+ZnBJIiEaEiUEMw39ZLA6RtsBv77Ubo6d+JnT5CF84xse0qtHv7aiNN/fEpdlY14MeI5gwBBBB3BBsG+4OPeIAIX4xykZKNQSNUyggdwFdqP8r+2KYV+xGL/APxB6G2ayUiomuRKeMWAdS9gT3Kkijzxtj57lkIJ7V7jitjd7g/44nEBg8NeGhm2a5RGsekkAAtTa9wSaFaRyD8WLY6P0GLLw+THq02WJJtixq2J99gPoAMUTqIQvqdA6lV3ZA44IvYOpPIFgVi8IOvRpklzBZWAhDfEp1N5YOgEbFi21De9sKZClvz0xiqSXZLRdLA7n6Y4J5C+cy5gaOlSZfNK+Ymo+V+TastMQpYUTspBGOHKdQaVdWbe8u6BwcujhDzqjkotIy7iqoMAb+ecp1HLR5XLxxMzSQMjqBDKLtiHCjQB6keRR29WO108eyFlvI6PHHXpUQ5YLHcyEalkYsg4LGPSNjZA9fP0OEKWmYsRuWLe9X2X2FAChWyjEp1TqLz5md3jaOmCqG03oCKRekkfqL1e3mfXEdONNk4hZN70PY9UVHkzzLMVQnSW9x8u/wAsZ6P4ZTMOwZHYshYOrBWFGPSbYaNxIbXazFY74joM28zhUDhWpQQDTBpFU1fJU+qx+6QeTiwOgZF4IERxpY+ogVQNBaBHKgKK7747GTj2gsSsfH4EPxT0JshKkbP5mtCwZUZdlaqI3F7jg7WNhYv14O6izZpYo2T80FfUdgy+oGhuxoMAu18WOcOHj7JSvllmLjRGygJpF/mEKxL8n9NAV3JuhVePllb4lB+qgn+uPR1x/wBQxHVazAt/4920WCHigeaGaMZmeTfXoVQySfpY7+UFqqO5FMNRJOInxZnp/LgEkqkx6tIHmFmS0UtJLposoI/SNX1IGE6aJVQkAbA0P02R7cCzV/1w8Doy+XpY6yUCW1gUvAAU7AsLNGz78Yy8rHrwoqD739PGjQx95O2lrRB9SzMsSyJKAUNKJFNqfNJUdrGxarFWtXuLMo1qMbenQAZfN2qoREUumANo4CjWAd24/eLe++PPTYfRX9/P+d8YeQor9K0dsr4a+52dLjoyfNge3eOMHbkbrf3x36MR3Qjc8q7bqp+Z0ki/94D+XscTwy2FZJ7KHI54Y8eurZX8nWPijIkH+zeofdbH/LHbFCPbHeIAV4/98EfIJ6ezT4b6D5ysyTSxaJHRtAX1LIUmXdgaIMho/wARxC9R6BG2ZlQs8ixuFHmO0hB8uMkguTW7XtW+Izp+fOV82OafMRnzdJIaUBzQ0nVR9ZjCkKG4HG2OvpnW1jeQMk7K8rMJWIc0UQWwLa+VIuuKxqOMrIf7cRhSqrnym12PPgLLBMqygUBNKABwPWeMMunCR4U8V5SKHTJMIy0srDWCoouatq0j7nDpFMrKGUgqRYIIIN9wRzhqKaitlLkpN6PTYq38UPEKysMqpOmJlaRlPLmwI9JFELYY33K+xxYPWc8yhY4mUTSnTHqBIFbs5Ucqg37WdIsasUl4o8P5vLS1OpKtIPzwLVizg6r/AEsSeD34vBLwOYcYOzc348IMrl8zLNDHExkkUh0UhVRTEysGJPCqQCQDvth46/4enZJFj8ovNbu6flktufJIPEbDStjclQXsMag/BXT3lzZddH5IBt1Y15lg6ACBr0g0TdXxtu7yK+o7HCs7HEZyIRna0vgqTqnQXyqwFy1zxlypBUoUfTRHuQwv5g9jjgdxh3/FCW5ssh3KxyEixtbR1Y+dGj8j7YRWXD9Tco7ZlyWnoZvAnidspmEUsfIchHQt6F1sAJAOFonf3Bb5YvO8fNuUX1LuPjTmiN2HIOxG5x9IHHJeTh6IxWX4p/hzFJBNmoFKzr+Y4BYh1F6vRxrrfbnT88Wdjy+IgfPXhfxPM2SfI7MhYEMaOlGJLoL7k8H9NtVbVLydMRSrsCWZ1Vv3jrOkesU+xYWb3FjviXyXhnJkuypGS8jv6HOwZyQvpPYbfWxjznuhoNA1yFdaflu2tW0ktRDAk7LdfLGBkZyna49rQlbXOUt70js8M6GjzCx5iSIQKZFCaCmltR0qrqRSMpX0HTTAc3hoyfhlpER5sxmGLILUaIl9QuqRb2uucK3Vc4IUUsQsLVDKR+mOR0Gqh+laO3zGGib8Semqt/tKHf8ASGJ3+VcfPGphZHr1KX9hqC0hH6tkDl/JfZY2DRSAAC8xE7BpGayWLhSbPYX3xE5/NK/ouyD23u62v7/0x68WfiFFmBNBBEyxzSLIZZCNWpFQWicICIl3Y3u9gXeM9A8BZ7MxCRfLRTWnzCyawd9YVVYge1nfkYtnW29oequ1Hiz10bxcMrAEeNm8smiCoWmOog6iDyW7GxQ2o1Yuf63l8vGJJ2UD9Pdm/wBVRu3I7f34rjK+EppZJUkKMiA6mjYnUQwGlfSG3uRbAolW32GPXjPJSkRzNIZEjuHdCjpfqBck7sbq9K9vfEaJVzvjTN62Quu4x9vZIeMvGiZyAQRxuIy4LawtyaaKoqWdi1HevhqtzWnoHgqJRcqIWP8ADsNxsOPuT3xz+EcgSfMeuDoWvYj1H68fQn3w7QoALPA+wH347Y9HwhUuEPArCLfvn5ZA5vw1l4miqNLaTSbBP6WN1xyMScfQ4gKUFAdqUsBXsADQ+1c9seepZdpEizGoiMTKIwARr1AgyEn9NWFA9y1mwBIQm/8AP1wv1antbLotpdC3B4VieBV9IlfM6RLoXWPzGHHBNAk2d7NVYGOnrHg4ZUKDnHJkdVVNCeYQSAxHOyj1E1QAPyxz9T6u2XybMnxQ5g0TuAfOJ1af1AauO5HasSeWzOXEYmEnntKSAQQ0srC7UcbivhFKvyAxm5Fcd+AiuT7ZGw9Gjyf541yFqSQuyjZnQKQKA+I7/wDscdua6g0aM75eSl5AeEmhVtWvje/pe22MrnstE4bNTxCQAaYtYZYvoBZZ/eQjfagBzBeJ/HIlVosvEaIZTI213+7GNzYvdqr2bCsseM+9E5RhvYy9MzEs8hjjiSNgocGRyfTq0n0ou7C+LH1x58R+dlUXzJ01MaRYovW5A+JjK7KiDvs3aje2OGLrckGZtImUiIxt5ystFnVhpQH1CvYirHOFyTqLzyySy/2rH1Df08Ui2dlAqt97vuThvDwFZpyWkZuXk11Nxh20bFiZmMkja5CbJqgDQHpUbKKAGwugLO2N4TGppQASSAByT2+eObJdZjdq/TwHsVfsRyLPB4Pyx6FRjVHS6POy9Sx8mb8xkAbKEoxNkjuR+8vB/v8Anjny/UpsmbjZoix/7Ifluf0qYztqPG/01YmkUfXHD1KD0mhfcD3KmwL+dV98VzgpRekWY9rjNKT6HjwR1nzpHOZCDNsoPpvSY12Cx3fwkksPd73BGJPx1FqyE/HpUOb7iN1Yj7hSP5Yq/wDbAwVlJXgqRswI7gjgg7fYjDKvjxZcnmIM2dLmFwsoU6X9BrUo+F7/ANk9q4HnuW+j3V+HKrVkO10Q3hTxVDk5ZBLflyBfUvq0lNXxKD8JDHgGvpxYGR69lJyPKnicngBhqNckKdzX07YlZuj5c7tDCas2Y0P15GE3rnUo5FXK5YIzyPOwZT5caoFkV2EqqwDAuN1U781imcIpbkxey/nJyS1srDrHWBmc5NOGJV2pb5CKaQfSt/vjXGR9fn9sdea8B5hFMsWmWIbawQlihciiz+Xd03cAmgMH/QbqKc5aSq5QK6ke4ZTRBBvDVdkJL2sWZt6Jl1lzWXiraSZAw+QYFv8AdU4+hNOKa/Djw7mh1BHmhkjWJXYl0ZR6lKqoJFFvUT32GLmrBJ7YGcYYYzjy5xEBBzHR4Js5mXMaGpAt1RtIkv1Cj8RPfEVD0+JcxKUQAI+hfiNaUQPQJNesOP8AniZ6NnwyT5gD0PLK67jdAxAa+KIS/phT6TE0yh5GJ1EuEFqoMlsdVfGbJFnb5Yws2PJPXXYZVsaoR2dvUwM3G0Kf2bbO5Gxr9Ke51Ci/ArazxG9A/B6WaKOT9rQI1k1G5YEGiNLEAEEEEHiu+GOCKgANgBQrYChtsO22OPIeM/2aSUJ5YRyColcpbDZpEXnSTQPFlS3fe78LTjuuC6M6vK7bl4GLo/4TdPgKs0Zmdf1SmwT7+WPR/TDD17qHkQMy0GNKntqbYGvYbsfkpwtJ+JC6bP7NXBP7QALomvh2498cXU/E65yMp+SNKTPqSZZdJWMJvpG1rM2Na7dcHJjkLoT6TJXoPTvKhUEAMw1NXHAAUfwqtIPp7k44OqdMGYkzMLH444mW+AyltJPy1KCfleJSF5TFrAiVQoO7Odgt8aPb544/DyySH9ol0hnRBpQEAAWeWJJNsd+PljzlkbKpc5eX4/sXtNeRa6XKzKpSGYswHpET2NhyxAQe25rbnDFLlDHG02cqKBKJjsFpDY0qzDYKWoaOWPNDY8PWPEs+UmaATRojjzYyyF5BrdtaqC1GiCfhPxjCT13xRmc4Y1nDho1UGLSVBbSNTyKwC+o7g16e3e/XV3yyIKTaS+WUWZK3xXkb8v1H/wCIJo9Qz2rUqanEMaK4Ieh6Smk6SaLFj25GnO+If2WR4Z7EyUCqBmBBFhw1AEEe9EEG8JeR6dmJG/LKKQCDINfoAFaVlBB1c7LfJurwyL4dV21zySSvpVSSdIIRQosLudgNySe+9nFDzaaZdNtHYSs49rsWOuZ9pdaMxjSSUsoKqd7B5u+dvbnnEblshNqIEHmsxVfQhcWVJCbCw1KWF9gewGHrNeFoytRlk5G51AqSLXcFgK22Ir51WGbwplhK8kCrHBBBNHJ5HxSWFR1YOG/si4DBmBJ0suwFYk8ym5ezz9zkVZy3IQIvAee8oyPHHlY1tiZGCUBx6Us7k+1/fHNBlfKqSP1lWV1aRd7Bs6Y7IU815ms2Bsu+Ls8TZWRlhaNDL5UyyNGCoLKqv8OqlJDFWAJHw83WE7qXQsg2ptWcyhJJJkhkEKljZB1IYwtnswHscVSk9dDlDqUt2raE/wD+OzNN5mZkL6hpYmqGktoagKAIJv2J9rx05zIam1K2h+CasEDsRtt8xRFnG2bwnlSduqZejyPKN/M6RJZFVvdHHd4d8DZqePUsumBt4ncASOpum0kMVU8gNZqt8O42TwjxmZ34liQssVmP0/lCrPnXLmMqPT8dMN+4FkDbv/LHTFmsrICJdFryJKsXe19+Oxw/dN/C8RPrDQEj/SJPMpJ5Yo0wF1tvf2wwZPoEUJWy7uBzZVR8lhQiNV340/c4Pz0+T+hGWBU4JR2n8sq2GZYdLBrgchUa9QDHXaFj+n07E+xHtiRzEgrD10XpkD5nNuscZjtErQNOsIRLpFVwyqaG5BHvjh6r+HIJJy8piB3KOGkSySfSdQZOeLI42xbXmrfvE7Pw9+YvbKuzOsShFIpjtvVMxb0lt6BokdzZG/GO7O+F8xp9DxuDsQCVI35F3qr2w1+C+jxyf2lOqorkUAGbMiQ+q/UQIigG9KS3LA46c14XUT6IpmjRrpK1lSBZAYt8JA2BBIrY1sM6d2Pyk59L4PRY990KVCT8LR7i6gssQaaYzIo3FGOLYb6kveqsiQnckfSPy08GZ9RhEztRVQNQWMWIwf0opBZtJ2JY4kF8DRay0kkslghlJRVYH99UUajxuTf2GJcmOFP0Roo+SKPn7d+/N48tkWLk3GTl9PjohyXwjTkIJR6pWFkbRrWhR9atj89h7AY7/Ds5jd8ufhADw8khKAZCf4X3FnhwB8OIz9qlmB8oGNTxK1Eke6xHcE8gv9SDsD7mjESRspIELrJZLNYGrXfdiUZ/vW2OYd3pWrfz1ohIcQuPWPKNYG949Y9SVmjN52OJC8jqiLyzEKo+pOwwreLOtCbKsIgxRgQxZHQMDQWNSwBIkZlXUARpLbjY4nOtxweXrnOlY2DhtRXSwsAgjvvQHckVhZzfQRmGUhJI4gySEyvK8jlGBCmJ2qMenlrPHpHaux6RKK2w6+/k5KTuQgjugLLlULUNgTqLfzwt5WdI0BY0NhxfPAAWyfthg8XdO87yYmkMUTOSZNOtQ9VErfu2zcnbarsi4WH8Ps8rWUidhsJPN3r3GpbW/YYThi+trk9IT/EITm1xW9GjU05KttHdae7gHlz+6T+kc1vtthgy2W0Che/+H+HbHKnhbPAUIU/84f8A849Dw51Hnyoht3mHuNh6Pl8sbdPpUx4wMj8re3to7wTzf9TiF6gdeaWJiakRE99jI7OPuqkYlE6H1Kj6IB33lY38h6Nj9TWOHw/0uZ89rzAAaNXAUHUPQ2lX1ULsvKK/gxTlONlbivqv8j+JRZC1Sl4GnrEoXLMCaMlRCveVgvH3P8sZy0IVaHAoD6AY5+si5oVJ2QGTT/EbQNfyBf7tfbfuUDHm82fK1RXwv+zVm9sg/GWVZspIySmFowXDXSnSp9DfI3tX6gvNVhC6J4eIAMuoliCVvv8Axn9R+V0ON+zJ1nrJzcgjQfkIbs2DI4Oxrsi0SL3J0mtsboYePljsZyjXw2Q4re/k8JCTjoSIe2NGezyQoZJDSj7kn90Duf8APG+FvqGcnzTFULLFwALBbj1PVMP9W8cUN9sG9jTG6uLRlYAkWpBFrsRY7g7YyxdSskWkSx2ULXW43VqPwNwfageQMLnSQck4jcHy5KsAboSQquwv0qeN6shQLO2GvSCtqdjienW+S/sG0N/R+qrmIxIti9mU8qw+JGruD/PkbY7iMIfSuoDK5hSxpJ2Ebi9tZ2SSvc1pPyKk8bPgfv2xr1Wc4qQBpxCDo08K6ctJGEskJKhYKGN6UdGUhQeAwauLAoYnAcDDbFoCQ3jAvKkKT5MMaXVc+ksANQU6QpAY0B5m9gcnE4/QWlAE8rMOGSMeUjfXdpCPl5lH2xWOWvI5wxZkAqA0cm1q0cgsOBW62oJHNBxyMP37Q2Vi86JzJl0W3iJ1sFA2aGRj9PQxIP6SO8W9S0SSehmy+WVFCoqqqigqgAADsAOBjYcLGY8aNVx5dm9izqnbvVn+V32vETnfG+aF+iBBRrd5CNtr+AfPnfDEaLJeECi2HWcj5GbZMufLEqea4pT6temwSpKg+o1xdkUbuLz2WZFbMPPIGiDMCCqgWCNIFaRqurrv899nQs7NmZJpZm1EeWi0qqoADvQA3/7TuTjb4kUmJUqw7rq+iW5Fd7KgVhiGPFLUorZYm9cTZN02bj9pzB+WsgfXix/PEfHkTBI0rAkEeuRvU4AHOv4itCivAq/fGzp3VtH5czsRwjkHYcaXbfbinIHsT3M86CiCB3B4+4N/XEbsOqyt1uKW/p0CfFmzLy/++N7oCCCLBBBHuCNx9xiDyreU5i4Q7xfTvHV2SOR8j78zaGxj5/kUSx7HCXw+ic9PtEl4UlY5VA25QvHfc+TI8dn6hAcTGIfwwwMBr/TT/wD7EuJjHsKnuEW/ohYVvFnRMzMyPCUYIDcTs6Wb5V0/UR6d6oagCNROOLofQ88NRlKxnQVDM3mepuXCKQpJO+5GkBVUVqLO2MViTin5AgJvCET2WlzBZgQx80gFSKMflr+WFIJ4UHfm8TyRgAAcDYY9YMdSSAxWMNj1gx0BVzHiWfVIPKeNVZlVv2fNTMdJI16I0ClWqxT8EHnbGjwsVMsteb+VHFGWlR43YkySM5VwDuWv62MNzsACTQAFkn27nEB0aQSTZmVLMbtGEeqVgkdFkPcaifUNj2xw6mQnXeqpDmp3cn0RJsoJPpDM1AdgGBJNAWLIwm9R8TPmwpb0xiisQa73BDMf1Gu3A3qzviyvC+XidszNSmWSaRXvdgqOURCp+AaFVtNC7vfHNnvwzyTtaq8PqLERFQCWNnZlat96WsIyw05OfyzgndO6jCo3obb/AE2vc7AfX54m+lQTZj+xSl2PnOCEo3uo5kO3YgceoYm+n/hzkoiGKNKR/pWLi/fRst/OsNAx2GJFdyAQfE3g5BAsrFZJI31MzBhqVgUEUccdkG2UAbliBZJN4V26f1WRLWJ4V3IRECOF7anMlsa5CgYt3qOSE0bRkst1utAggghhYIsEA7gjbcEYisr+0qdE0Rev+1jKAP8AMxsQUNcgWLG2GuEU96Din0yvunQ5rKQSxusbwSD1pKuZjY2KpMxMigHfYO3ItavEHlvEckCL5tuuxBAKvpqxaMAdxZ1Cx34rFvP4gy8e0vmw3tqljkRPp5laL+Rbf54h+p9J6VmlbVLlwGDamSREPqu2IB0k3v6gaO/O+JyUZ/qj/BBwf9LKtz3WXla5qpR6Uaiqne2IOxb+6/mcZyvVTHp0ZiWML+7KwJI4sFqoXdV/TFtdAy+c/ZYgrwSIFAQypJrZBsrMQa1EAcDHbL0/NsKcZJxzTRvQPtZJuvevsMOwyK4RUOC0Lyx23tSFzwb4qzToZZZEmywkSLWdIkVnIW/QApUM8d2AQGY3tWLCwvxdCnbSsrwiFGDiOGIpqKMHXUSxoBgDpX4tO5olcMIwrNqTbQzFOKSbFHx94L/bYw8Z0zxg6T+8KJ8sm9hqo32r5nCR4fTqKxSZOTJ5gqyuitprSdND1MRGVB3FN9LGLlxisQffRZGTj4K7iyeaCqJMrOGoXp8pxdb7+ZxfcgDHNn+gZpltxHAo5eaVaNnYemzdfT74s3FN9Z6z1A53W8bCSMsIomgaRApYboFFsfSPzAfeqBAw0smz4Jeoyc8O1BEROpiYuTqdXRHXYIQzgb0PgNMPbHTJHLPORAiyLCF1N5oVdUm9UFNsqhTdjaQihYOFydOuZsMFjZRwdUYh5+cp1bc2Bt9cP34f+FWyGU8p2DSM5kkI+HUwGw+QAG/c3itX2a78kW+9pi5nPBmckY1HCgYd5SwFje1Cb47Mh4Zz8CaS0M6g7LqdWA32EjA2L7NxuAaoB7wYlLIsl5YOTZWXV5xoPmJLBRBDOmjSykEFXYaWo+xNgdwbxu6T1eSQaFRvOagF0Npo/DPZG0Nb6uLBUEmrsesFYSy6YZXFzXa+USU3rRy9LyCwwpGtkIoFnknux+ZNn7468GDFqWlpFYYMGDHQDBgwYADGCMZwYAK8/EV5RIolLjKkbaA7JrX1ASrERIbI2AsHSAChYsOvoT5zMgjzXjh2XWQms7ksEYWNZJ0619CAaU1kaw6tjCYAIvpfh7yZmk82RwV0gPRYDVdNJ8UlbhddlQzCzeJjBgwAGDBgwAGDBgwAYrHNL06NjbRxsbuyqk372RzjqwYAMBcZwYMABgwYMABgwYMABjzpx6wYAMAYzgwYADBgwYADBgwYADBgwYAP/9k="/>
          <p:cNvSpPr>
            <a:spLocks noChangeAspect="1" noChangeArrowheads="1"/>
          </p:cNvSpPr>
          <p:nvPr/>
        </p:nvSpPr>
        <p:spPr bwMode="auto">
          <a:xfrm>
            <a:off x="63500" y="-933450"/>
            <a:ext cx="2381250" cy="1924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data:image/jpeg;base64,/9j/4AAQSkZJRgABAQAAAQABAAD/2wCEAAkGBhISERUUExQUFRUWGBwZGRcYGRgYGRwdFxgXHx0XGhYaICkfHBsjHhkdHy8gIycqLCwtGB8xNTAqNScrLCkBCQoKDgwOGg8PGi4lHiQsKSwpLCkvLCosLiksNSwsLywsLCwsLCwsLCwsLCwsLCwsLCwsLCwsLCwsLCwsLCwsKf/AABEIAMoA+gMBIgACEQEDEQH/xAAcAAACAgMBAQAAAAAAAAAAAAAABgUHAQMEAgj/xABHEAACAgAFAgQEAwUEBggHAAABAgMRAAQSITEFQQYTIlEyYXGBByNCFFJikaEzscHwU3KCotHxFiRDc5KTwuEVFyU0Y7TS/8QAGwEAAgMBAQEAAAAAAAAAAAAAAAQCAwUBBgf/xAAuEQACAgICAQMCBQMFAAAAAAAAAQIDBBESITETIkFRYQUUMnGRQoHRFSMkseH/2gAMAwEAAhEDEQA/ALxwYMGAAwYMGAAwYMGAAwYMGAAwYMGAAwYMGAAwYMGAAwYMGAAxi8ZxFeKEvKT0aIicg2RRCkg2CCNwO+ADg8U+NocmdFGSYjUIwaoXWpm30jmtt6NDEFlPxYUg+dlnQ0Suh1kBrtbBCu+11XzxVmd1u/lqCzO4Xu2pzVBmbnajRHYWawwdR8OmKBFhEkrxsySyiNnGrYgACyUFFdtgeTeJaS8nVFsm/wD5sZsOT5OX0X8OqTVXt5nBPz0Dng4bvC3j/L51vLAaKar8t63A5KMNmob1sQNyMVV/0bn8qSSQmPRH5gjf0O6A0zBBuAP4jZ24vHDkXkjIeJysiHUjjse1+4O4I7qSO+O6T8HD6NGM4VfCvj2LNt5RVo5gpbSaKsB3V+/vRAPPscNWIAGDBgwAGDBgwAGDBgwAGDBgwAGDBgwAGDBjTmc0kal3ZUVRZZiAAPck7DABuwYh4vFeUYoFzEJLmlAdbJ22rsd6o40dY8WxwSLEqtLIRZVSoCKf1OxNC+w5NYi5JLbOpNvSJ/BhHn63nJD/AGqQjsI0Dn5XJLYP/lj/ABx4k6lPAplOZmdUBJRlhcEfZVa7r9Q79sUfmq96LvQmvKHvBhN6N41JlSGUpIztpBT0SL/3uWY61F/rW1qjsDhxBwwmmtopaaM4MGDHTgYMGDAAYMGDAAYjfEig5WcNVGKS7qvgPN7V9dsSWPMkYYEEAgiiDuCD2I9sAFB+EIiM2jsunyoyQBsAZNS0QS1k25O/ce2HxJhNN6S4CBGkILVYJMcfNC93YAeoaLNbHozXRMvBm3SOFIw8SN6dtVPIDtwKtaocE80K5Mv1SAZt4gs6vK2gjSPLLJFq1A8i46529IHIOIye2M1pKKOySWCdZUOr8xDHqNnSCKOkfpvYmviIF74rHOdBzUJe4nYhSbUAowQH1q3A23rnj04suHoh1HcVf9N/+OF/8Suvfs6xwRhTJIj2TZKKwCggcW3qq+NjjsW0wsjHyKfgfNMc3lSpr89dyavUTqs+5BI+9d6x9EY+YemxDQQDQAsHgg7UQebFXePpTpmYaSGN2FMyKxHsWUEj+ZxOQsdWDBgxEAwYMGAAwYMGAAwYMGAAwYMGADXNMFBZiAALJPYDvhKmzTzkyyGRQsjeXGbRSq2EZo25ZvjthYNChW7X1qBny8yL8TRuq71uykDftucVnLlepvRaGQ3aDZVbUL3YbAIf3zsf5Wpk83HUBihR3uRz+JOpGQmKMKzyaQynllBsgkAnQArWd9I1Y5/CEgF9wx1X3N/5+2GvIeAHhy+aZ3V8xLl2iUqunSChsA3ZJarPHp+ZwneHplsHcfLvx7dqGFLanXWkOVWKcmO0hAFk0Bv2FAd8cE+uYLEFGpw2sg2EQP5Zbfm1LlffSfbHHmo3zBlVW9CKnoGkeZ5mu1aRvhBC6QV3sk78YYuldL8lCNRZ3oux7kXsAOFBJofPm98FVX9TCb2+JzQZeSwxcecja421MEBJowUBfk6QARuSbbmiGnw/1U5iIuyhSHZDpbUpKMVLI1C1sVwCCCDxhbOTffTVjizQv5kA0PtiU8FF/LnWTSGXMP6VsqusI5AJAJ3ckk9ycP0yb6YtkwjHWhjwYMGLxQMGDBgAMY1YMVv436/mo8y8TSeTEyr5RFqW2GsiQFfWGbTpBbYD8s3qIC7LI1YLxWXSuvSxBWDkvI4ijErzskhWy3pajGdq8zSL39NFcWB0jqazwRzJel1DC/7v54Dri0R/ibIMQs6KXeGzoX4nRh6kH8WwdR3KAbarEJlly7SmePS0laGN7gC9mQ7q3yIB2APGGXrfX4crHrlagTSqN2Zjwqr3P93JoA4rHqMEmYefMkRmSAGOVWYm3tiUUqPSqqVW6o2T2xCckiyqXehyPUATpiHmSnYIu9b8yEfAljdj9BZ2Kt178Js5mMxJOczEWaqXSwAoEBBfZQaBPJJJre8xebk55EjeOKYlJCqhv2cQiOmaSIkamtQuv4iSKoAguPhvxrHmFjWVTDK/wqbKNzWh65IF6Wpt+MRjbHet9ldlicuOxR6D+CpT/wC5nBW944gRYr4TI24HbYWQOReLUArGFbHrFpwMGDBgAMGDBgAMGDBgAMGDBgAMGDBgAUvHmfmTyEjkaISF9bLQNKlgayDps+2+EiXrOxrO5gmmIAnl/T255vhe/Yc4uGSJWFMAR7EWP5YwYF/dHIPA5HB+ox1M5oqTIdT6pkzG85nsgEpM4dJKFsoNnQ/txR5BFjC/neogZh5VEqpI2pS5SxqtipIYjY8Hv7XzZf4mQjyYGA3WcAfRo5LH9B/LFbxDZ1/ddgPodLD+Qaqw1HGhkw76Znzy7MSz2va+57IGakjjABZ2VdXNAEGz/qjeu2LXZlG5IAPua/v/AM7YqDoOYSPM+cqqQgYUCAT+8dzQpSaY+kmxa95rxT16PNwokQMhVvNKFG30AqRqPo2DsbBYbD3BOV6ca5ceXX1N2NsrK/U49/Qd8z16FZVhQiSdzSxqbPF2zCwigAkk9gasisMHRMgYYtLFS5JeRlXSGdtyQPbsL3oDFS+Epxl5cmZkaJYm9RYARqGglXUZFJQbsOSDvxi4slmkkQPGyujCwykEEHuCNsM8IRftexJWTmvfHR0YMGDHToYMGDABg4qrqGdzUuYn1yTmKLMMUjjrUGjljKuFO0qqUB8s+5o2QBauK6ySKXlZSSHmlO4rmRrHPasW1R5NpimVa64pr6mej5GPNM65iRWEltAVXSA5IJkilJ1LIjcRNTpZ+Ib4lU8SjL5JVpVmRmh0DgNFeqQjaowo80/IgckXHZ3purU6BSzj1oxYK5HwsSu6SKQNMq+oVXFYU+uZqpiztZmiWMuQySWPTplRgPWQa1DZxGpHGKroyrTZ2OSpw2vJ2Pm2SSGWdjNLpad2erARTIsQAHpUMYzQ2BX5jDJk/DsXkxpMiSMqjUSOWPxX+9uTzhNEqzTsSyoojuyCQLlgvUAPhpa498PnUutwQE+Y4BALaOXIBI2Xk/3fTGRFyk/uX4Etxc5Cb1WSIPLHEioHlERoblYd5Sb5Bc+X8jvjZl+u5fSIpd9W9kEAkN2b94GjsbHO2OLpnh2VyrSURR1XqCHUSzAHmQE0SRSmqDMCbkOt9JSLLkj1PaR6jVhS6jSijaNfkoA+vOGvyEpRc5PWjMvlF2bb7+w4dE67JEyQzHWrsVjmJ9QNWqS3yTRAYXZCg7m8NuK+WISQ6H3DKLI545B9wdwcNPhnq7TxkSUJY20SAcXVhxe+lwQw9txZrBiX+ouMvKHMe7mtPyTODBgw6NBgwYMABgwYMABgwYMABgwYMABgwYMACx+IkQORdq+B4n/lNHZ/8JOKgzkh1yICBbKDZC0NCgm/euK7g4uXx+f/AKfmP9UD626ivvx98VXlIwueDMtoU02aoM2srd9yEKj5n54Y9WVWNOcV2v8AAjZCMsmtS8f+m9szEuXNSRq0YJj3W1K7gAXx2ruNsd+XzkezKApaifSL999t8T8uUjkieMjSHUqdNKaO2zV88QeX8PRW96yNbBfzJfhU6f399wWs9zXGPIU5Cu2n00eqhenJ7X7ERF1QiPydMjaT5Z0qxOi+dVV8BF3zeJrp/V09Zy8Waio6S0QRRa9vLdtLEXW6HED1f9ly0p9AlZ4nGlvzyrBowrDWToYKXqyRsLBrHAnjRoQVy+XCwitEbuzsp31evuC1NX199tR4qnFTrb5fwI22bscbNcfjXktXw3401yeRmvy5KuN30x+aLo0oZgHFjYMb+RsBwGKGyWZjzCeYFzLyE1PrVHQbCihRdSpudjYF+++Lj8LZ4y5SBmbU/lR+Yb3D+WpYMOzWdwcaajqC29v5M9yfNrXXwS+DGLxnASPJxXXRxceo8szsfqZHP/DFiSHnFd9AH/Vov9Qf1uj97v74Yo8szs/9KRJLwMRPiHpcUsR8wHYbMuzLve3vRUGjY2xLDjEf156y8hqyFY/7pwy0n0zLba7QkR9IzSollFOYXy9VDZW/MBHqvXpTjTXqrUavDnF0qGBGmmZpGW5Hll3Ngbtp+EUBQAGwAGIGTqbsuUjKrQrcJOpFQSCm8xdNkG9jvtVjEx4jn/6tGvqCyuiuy8qgBd2+yob+h9sLwphXFySHOU3NVfH2OlOuR05kBjKEalbTe4BBJBIogg2DW/uMR/XsyJIFrvJH/IOD/cMbc74eRYIXOsyxx7ISh1GyYo3r+00MwUG/VQu8Qed6ZnIY418oMqVflsJCaVh8OkMd64B9+2KbciLrlF+dHb8R0y3va7GPoNeQlG6tf/CxGJvw9m9Ob0EbSxEg/OJuD9pD/LCf4Tzh1SxkMAakWwRzswFjtSn/AGvlhnyan9ryrD991P0aGQn+qjHn6NxvX3LKXqxDxgwYMbpqBgxgtg1YAM4MGDAAYMGDAAYMGDAAYxiK8S+JYMjCZp20qOB+p27Ko7nb6Dk7A4pnqn4kdS6lOIcoJIlPEcP9oQOWeXYge9EAfPt1LYFnfiP1aBMlKjyxq/oZULAMdEiNQXn9OKpl63CZkUTqInKrIRoKkaqNl1I2BJx3r+E+cXyjK8EZlcIT6pGUtqILUADZGn4uSMTeY/BBip05vetri2vvdNxzifNqDgvkXsoU5qb+DxlMlkpP7CZH+SOFJ2viIoCed67372qeIqjl8pPKI5Y+UNQJs1rctqNG7Nn+mF/qnR/Jm0rPFKq0fOiJCg3uoYj4gPqNxvjblcy0pdmkaSq9bbk0OL5OEaMayqzbntfshqTjJeOz15AUbe/+fvjTm2Cjkk/57fb+mPbzbEngb4keheGnzLxSWvl+YVZT/DX89QIw7Oagts7CDm9IaPDPS/KyehrVpBqb3BajX8qFfXEp5aKyzKRrjZWaSwr6FcM59IAPosbjcCsZz+VYj07/ANO3H86x5yXSySQ5JBFbEi+NiRvWMjm+WzadUeHH7Fqo97jcHHvEF4KLfsUWq9tai7vSsjqnP8IGJtjjT2YXg054tofQAW0nSDtZo0L+Z2xX/T8ykSLA5KSxIqtGwp9lA1AfqXbZlsV3xwdc6/mc1MxSZ44QSEWNimoca3YUWLdhdAVyd8L0nhqzrB9fIazd773z/X3xTHOhXLQvfR6sdD+M4lfEP8cRfXM+phk0nhSbI22B7HfCwwzUW+sOoPDjtX+kFkm/r98Yz/XGMTq0ZAIILAgiiNzsdQHO5ArbjGhXmUT8Psx7MW9PWuhh6pOmjJKrqeCAGBNCBxe3bc7++JY5JZIUUkrWllZa1KyiwwsEe4ojcEg84VPEiZTJvD5RErsWdiNLtpVVAooAqgna6BNGztjg6j40zBVVjUxgaRqPqfnsBYBo/wBOMdd0Ix9zLnTP1OUBhzvU5RLl4ZhH65Yx5qNSkIQxBjfdSwWtiwGrnjDHML/z/hhLyXQYpvOJZpWiJUlruxfpUnarWttrHFYkcr0yYKkmXmamUMEkJZTqHdSfn2I39+D5zKshbLcetFtlk7P1/BPAHGUsZjK1z51fYxS3/u3/AFxHw5rNjZoY3N8ozJf2Kne/nju8I539qnEhARY4w6KdLFvOBHmhiAVAFrQ58w37YhjVt2JkqIe5DvJIFFkgAbknYADkk9hhd6l41jVCYCsxBALgnyk1MFGp1Bs2R6Vs72aG+N3izMqYTl2Yr5ykMR2S1D7nYE6gg+bCsQT55GO9Ee1Ajbe6+oFY2m9GxXXzEvxr4r6kuZeNp2iVd0ENxBlYAhyQSTe45rasQfTPGmegkDpmJX/hld5UNit0ZufmCMTP4iQg5pZLvzUFdypjpSN/0tyPnqwkrKVP3xaltFcunovnwv8AiTlc0sSPIseYZRqQh1XV3VHYaWvsAbw3g4+WlSzXN/5+2PorwTnmmyGWkc2zRrZqrI2uvnWONaOE5gwYMRAwcIPjn8TVyjiHLqkswPr1E6E/hNG9ZsGvbDN4v6w2WyU8y3qVDooA+tvSpo7UGIJ+Qx85yuzEsxLMxssTZJO5JJ7nn/hiSWwO/rvVZ87IJM1IZNN6VoKqAm6VR9BzZ2G+2JHwR0tTO0g1okEbTO0fx+kHSoPNnnYdsQCOSMWV+FsITLzy16mlCf7MaKR/WQ4jdLjAnCPKWic6pmcwyeQskslFGlKxrJNCfQyDUtI7KdLbDVVNRGIbr0nUc1liuXOYlikAsvGiaxrB0oFCsBpDEk86aF2MN2UzgBNKBqYsa7sx3b6n3+WOTpebaAyQBQnmkNlozTFS20lhTQQMDJVmgW4FKKKrVLolZU49sr1MhlMnIBmFabQfUN1lDhQUhMBYDQ935gFAEDawRG55MznJZc4INqIkMcY0JSg0XAskAbkkn+eGbxb4WzE2YYraxZeJiS5LO9MHlkXbQHkL/MDR8tIz4hz8cXTlyinSjZhhe1NEgSX1E76iZI/ckA4Z38lQjvACpo9tq+mOPpPVpYJUAZ9AcFksgHURdgbG/wDhjPScpK0gVxIkLXbKmoKDZBA2sWdxY27jEl1foeVpPJknmarldotEY1XVDc7k9220nffEuKsagd24e4sds2oUMxAGws+5NAfUnbHMc27yKgV443Okyn0m62VVPqBbcByBW1WSKRWzE7rpeS122IP91jj+Kx9aGHLw/mWnyzxkgyJsCe5WmjY/cLZ+TYy/xLCvw6lY/Dev2HI50b3xh9By8LZtYWOVPpXdoLOxHLxj2KmyB+6RzRrr8a9SaLKPoJDyFYlI7GQgFvqFJI+YGFXO9YHkLKpCyh6jU7t5ymhFXck+g/J79iJjx0xMeWsV+YWZSf8A8T+2xIJxTg5E5475ruPX7islpigkSqoVRQAAA+QG2OHqGYJPlqSCRbkbFVPAB7FqI+gJ9sScpAFmgALJ+nOF7JyFtUh5dtX24UH/AGQB9sLJeWcJXp050laoIQgG/GhG/wDVX/HGZMqpN1/LbHP0k7Sf95/6I/8Al9sd2nEZeQSNfkLVaR9tuP8AniD69ApU+qyp3qtrG9/zH+ThjRcQ/XOnx+arMXCuDaoCSWQDeh/C1c9vpdlT93ZJRUukO3RJA0SsABYB4HcAi/ff+7GOkQ6FaKx+UxC++g+pL9qBKj5JiD8L5bz40VJJY1y0ppaILoHOhWGx2CmPex6W24OGbMdHjZi7Fl9IVtLsgYAmtRUg7FjRBHPfjEXFJtMx3DUnFhJ1CJG0Fxr50D1N/wCFbI++IXpbNl54ZSjRgzSJpagxizEgNuq3pqRhSnsq2AcSuQmhS48rE0lGm8lLW++qY0pPvbX743p4PnzEokzLrGikFYojqJ0kFdchUACx8Kj/AGsN0VSTTS/kurrkn0jp6rlY2zpLojEQoUZlBIqSYNoJ4rUl1++MR2Z6Cb9J+4P+Bw1dX6QJlHq0SISY5ALKkiuD8SkbFTyPY0RCdQzsuWhaSeIlUBLNEyFKHcCRlcX2X1GzVnnGk1s1a7OPRA+MfCqz5eMKyRvEb1uCfSeU2I52O93X3FVeI8pFFKUhk8xdK6mJB9VG60/Y0OLrFv8A4gdKE2QnUlrSmXSL1MrUqV31E6f9oYpDK5FpDSVsQOe+/Cje+dgO2JxIWNGvL5ll/wAOcfRP4ZdJny+QRJwVcu7hDyodrAI7H9VdtVdsUv4Qjyiy+ZnBJIiEaEiUEMw39ZLA6RtsBv77Ubo6d+JnT5CF84xse0qtHv7aiNN/fEpdlY14MeI5gwBBBB3BBsG+4OPeIAIX4xykZKNQSNUyggdwFdqP8r+2KYV+xGL/APxB6G2ayUiomuRKeMWAdS9gT3Kkijzxtj57lkIJ7V7jitjd7g/44nEBg8NeGhm2a5RGsekkAAtTa9wSaFaRyD8WLY6P0GLLw+THq02WJJtixq2J99gPoAMUTqIQvqdA6lV3ZA44IvYOpPIFgVi8IOvRpklzBZWAhDfEp1N5YOgEbFi21De9sKZClvz0xiqSXZLRdLA7n6Y4J5C+cy5gaOlSZfNK+Ymo+V+TastMQpYUTspBGOHKdQaVdWbe8u6BwcujhDzqjkotIy7iqoMAb+ecp1HLR5XLxxMzSQMjqBDKLtiHCjQB6keRR29WO108eyFlvI6PHHXpUQ5YLHcyEalkYsg4LGPSNjZA9fP0OEKWmYsRuWLe9X2X2FAChWyjEp1TqLz5md3jaOmCqG03oCKRekkfqL1e3mfXEdONNk4hZN70PY9UVHkzzLMVQnSW9x8u/wAsZ6P4ZTMOwZHYshYOrBWFGPSbYaNxIbXazFY74joM28zhUDhWpQQDTBpFU1fJU+qx+6QeTiwOgZF4IERxpY+ogVQNBaBHKgKK7747GTj2gsSsfH4EPxT0JshKkbP5mtCwZUZdlaqI3F7jg7WNhYv14O6izZpYo2T80FfUdgy+oGhuxoMAu18WOcOHj7JSvllmLjRGygJpF/mEKxL8n9NAV3JuhVePllb4lB+qgn+uPR1x/wBQxHVazAt/4920WCHigeaGaMZmeTfXoVQySfpY7+UFqqO5FMNRJOInxZnp/LgEkqkx6tIHmFmS0UtJLposoI/SNX1IGE6aJVQkAbA0P02R7cCzV/1w8Doy+XpY6yUCW1gUvAAU7AsLNGz78Yy8rHrwoqD739PGjQx95O2lrRB9SzMsSyJKAUNKJFNqfNJUdrGxarFWtXuLMo1qMbenQAZfN2qoREUumANo4CjWAd24/eLe++PPTYfRX9/P+d8YeQor9K0dsr4a+52dLjoyfNge3eOMHbkbrf3x36MR3Qjc8q7bqp+Z0ki/94D+XscTwy2FZJ7KHI54Y8eurZX8nWPijIkH+zeofdbH/LHbFCPbHeIAV4/98EfIJ6ezT4b6D5ysyTSxaJHRtAX1LIUmXdgaIMho/wARxC9R6BG2ZlQs8ixuFHmO0hB8uMkguTW7XtW+Izp+fOV82OafMRnzdJIaUBzQ0nVR9ZjCkKG4HG2OvpnW1jeQMk7K8rMJWIc0UQWwLa+VIuuKxqOMrIf7cRhSqrnym12PPgLLBMqygUBNKABwPWeMMunCR4U8V5SKHTJMIy0srDWCoouatq0j7nDpFMrKGUgqRYIIIN9wRzhqKaitlLkpN6PTYq38UPEKysMqpOmJlaRlPLmwI9JFELYY33K+xxYPWc8yhY4mUTSnTHqBIFbs5Ucqg37WdIsasUl4o8P5vLS1OpKtIPzwLVizg6r/AEsSeD34vBLwOYcYOzc348IMrl8zLNDHExkkUh0UhVRTEysGJPCqQCQDvth46/4enZJFj8ovNbu6flktufJIPEbDStjclQXsMag/BXT3lzZddH5IBt1Y15lg6ACBr0g0TdXxtu7yK+o7HCs7HEZyIRna0vgqTqnQXyqwFy1zxlypBUoUfTRHuQwv5g9jjgdxh3/FCW5ssh3KxyEixtbR1Y+dGj8j7YRWXD9Tco7ZlyWnoZvAnidspmEUsfIchHQt6F1sAJAOFonf3Bb5YvO8fNuUX1LuPjTmiN2HIOxG5x9IHHJeTh6IxWX4p/hzFJBNmoFKzr+Y4BYh1F6vRxrrfbnT88Wdjy+IgfPXhfxPM2SfI7MhYEMaOlGJLoL7k8H9NtVbVLydMRSrsCWZ1Vv3jrOkesU+xYWb3FjviXyXhnJkuypGS8jv6HOwZyQvpPYbfWxjznuhoNA1yFdaflu2tW0ktRDAk7LdfLGBkZyna49rQlbXOUt70js8M6GjzCx5iSIQKZFCaCmltR0qrqRSMpX0HTTAc3hoyfhlpER5sxmGLILUaIl9QuqRb2uucK3Vc4IUUsQsLVDKR+mOR0Gqh+laO3zGGib8Semqt/tKHf8ASGJ3+VcfPGphZHr1KX9hqC0hH6tkDl/JfZY2DRSAAC8xE7BpGayWLhSbPYX3xE5/NK/ouyD23u62v7/0x68WfiFFmBNBBEyxzSLIZZCNWpFQWicICIl3Y3u9gXeM9A8BZ7MxCRfLRTWnzCyawd9YVVYge1nfkYtnW29oequ1Hiz10bxcMrAEeNm8smiCoWmOog6iDyW7GxQ2o1Yuf63l8vGJJ2UD9Pdm/wBVRu3I7f34rjK+EppZJUkKMiA6mjYnUQwGlfSG3uRbAolW32GPXjPJSkRzNIZEjuHdCjpfqBck7sbq9K9vfEaJVzvjTN62Quu4x9vZIeMvGiZyAQRxuIy4LawtyaaKoqWdi1HevhqtzWnoHgqJRcqIWP8ADsNxsOPuT3xz+EcgSfMeuDoWvYj1H68fQn3w7QoALPA+wH347Y9HwhUuEPArCLfvn5ZA5vw1l4miqNLaTSbBP6WN1xyMScfQ4gKUFAdqUsBXsADQ+1c9seepZdpEizGoiMTKIwARr1AgyEn9NWFA9y1mwBIQm/8AP1wv1antbLotpdC3B4VieBV9IlfM6RLoXWPzGHHBNAk2d7NVYGOnrHg4ZUKDnHJkdVVNCeYQSAxHOyj1E1QAPyxz9T6u2XybMnxQ5g0TuAfOJ1af1AauO5HasSeWzOXEYmEnntKSAQQ0srC7UcbivhFKvyAxm5Fcd+AiuT7ZGw9Gjyf541yFqSQuyjZnQKQKA+I7/wDscdua6g0aM75eSl5AeEmhVtWvje/pe22MrnstE4bNTxCQAaYtYZYvoBZZ/eQjfagBzBeJ/HIlVosvEaIZTI213+7GNzYvdqr2bCsseM+9E5RhvYy9MzEs8hjjiSNgocGRyfTq0n0ou7C+LH1x58R+dlUXzJ01MaRYovW5A+JjK7KiDvs3aje2OGLrckGZtImUiIxt5ystFnVhpQH1CvYirHOFyTqLzyySy/2rH1Df08Ui2dlAqt97vuThvDwFZpyWkZuXk11Nxh20bFiZmMkja5CbJqgDQHpUbKKAGwugLO2N4TGppQASSAByT2+eObJdZjdq/TwHsVfsRyLPB4Pyx6FRjVHS6POy9Sx8mb8xkAbKEoxNkjuR+8vB/v8Anjny/UpsmbjZoix/7Ifluf0qYztqPG/01YmkUfXHD1KD0mhfcD3KmwL+dV98VzgpRekWY9rjNKT6HjwR1nzpHOZCDNsoPpvSY12Cx3fwkksPd73BGJPx1FqyE/HpUOb7iN1Yj7hSP5Yq/wDbAwVlJXgqRswI7gjgg7fYjDKvjxZcnmIM2dLmFwsoU6X9BrUo+F7/ANk9q4HnuW+j3V+HKrVkO10Q3hTxVDk5ZBLflyBfUvq0lNXxKD8JDHgGvpxYGR69lJyPKnicngBhqNckKdzX07YlZuj5c7tDCas2Y0P15GE3rnUo5FXK5YIzyPOwZT5caoFkV2EqqwDAuN1U781imcIpbkxey/nJyS1srDrHWBmc5NOGJV2pb5CKaQfSt/vjXGR9fn9sdea8B5hFMsWmWIbawQlihciiz+Xd03cAmgMH/QbqKc5aSq5QK6ke4ZTRBBvDVdkJL2sWZt6Jl1lzWXiraSZAw+QYFv8AdU4+hNOKa/Djw7mh1BHmhkjWJXYl0ZR6lKqoJFFvUT32GLmrBJ7YGcYYYzjy5xEBBzHR4Js5mXMaGpAt1RtIkv1Cj8RPfEVD0+JcxKUQAI+hfiNaUQPQJNesOP8AniZ6NnwyT5gD0PLK67jdAxAa+KIS/phT6TE0yh5GJ1EuEFqoMlsdVfGbJFnb5Yws2PJPXXYZVsaoR2dvUwM3G0Kf2bbO5Gxr9Ke51Ci/ArazxG9A/B6WaKOT9rQI1k1G5YEGiNLEAEEEEHiu+GOCKgANgBQrYChtsO22OPIeM/2aSUJ5YRyColcpbDZpEXnSTQPFlS3fe78LTjuuC6M6vK7bl4GLo/4TdPgKs0Zmdf1SmwT7+WPR/TDD17qHkQMy0GNKntqbYGvYbsfkpwtJ+JC6bP7NXBP7QALomvh2498cXU/E65yMp+SNKTPqSZZdJWMJvpG1rM2Na7dcHJjkLoT6TJXoPTvKhUEAMw1NXHAAUfwqtIPp7k44OqdMGYkzMLH444mW+AyltJPy1KCfleJSF5TFrAiVQoO7Odgt8aPb544/DyySH9ol0hnRBpQEAAWeWJJNsd+PljzlkbKpc5eX4/sXtNeRa6XKzKpSGYswHpET2NhyxAQe25rbnDFLlDHG02cqKBKJjsFpDY0qzDYKWoaOWPNDY8PWPEs+UmaATRojjzYyyF5BrdtaqC1GiCfhPxjCT13xRmc4Y1nDho1UGLSVBbSNTyKwC+o7g16e3e/XV3yyIKTaS+WUWZK3xXkb8v1H/wCIJo9Qz2rUqanEMaK4Ieh6Smk6SaLFj25GnO+If2WR4Z7EyUCqBmBBFhw1AEEe9EEG8JeR6dmJG/LKKQCDINfoAFaVlBB1c7LfJurwyL4dV21zySSvpVSSdIIRQosLudgNySe+9nFDzaaZdNtHYSs49rsWOuZ9pdaMxjSSUsoKqd7B5u+dvbnnEblshNqIEHmsxVfQhcWVJCbCw1KWF9gewGHrNeFoytRlk5G51AqSLXcFgK22Ir51WGbwplhK8kCrHBBBNHJ5HxSWFR1YOG/si4DBmBJ0suwFYk8ym5ezz9zkVZy3IQIvAee8oyPHHlY1tiZGCUBx6Us7k+1/fHNBlfKqSP1lWV1aRd7Bs6Y7IU815ms2Bsu+Ls8TZWRlhaNDL5UyyNGCoLKqv8OqlJDFWAJHw83WE7qXQsg2ptWcyhJJJkhkEKljZB1IYwtnswHscVSk9dDlDqUt2raE/wD+OzNN5mZkL6hpYmqGktoagKAIJv2J9rx05zIam1K2h+CasEDsRtt8xRFnG2bwnlSduqZejyPKN/M6RJZFVvdHHd4d8DZqePUsumBt4ncASOpum0kMVU8gNZqt8O42TwjxmZ34liQssVmP0/lCrPnXLmMqPT8dMN+4FkDbv/LHTFmsrICJdFryJKsXe19+Oxw/dN/C8RPrDQEj/SJPMpJ5Yo0wF1tvf2wwZPoEUJWy7uBzZVR8lhQiNV340/c4Pz0+T+hGWBU4JR2n8sq2GZYdLBrgchUa9QDHXaFj+n07E+xHtiRzEgrD10XpkD5nNuscZjtErQNOsIRLpFVwyqaG5BHvjh6r+HIJJy8piB3KOGkSySfSdQZOeLI42xbXmrfvE7Pw9+YvbKuzOsShFIpjtvVMxb0lt6BokdzZG/GO7O+F8xp9DxuDsQCVI35F3qr2w1+C+jxyf2lOqorkUAGbMiQ+q/UQIigG9KS3LA46c14XUT6IpmjRrpK1lSBZAYt8JA2BBIrY1sM6d2Pyk59L4PRY990KVCT8LR7i6gssQaaYzIo3FGOLYb6kveqsiQnckfSPy08GZ9RhEztRVQNQWMWIwf0opBZtJ2JY4kF8DRay0kkslghlJRVYH99UUajxuTf2GJcmOFP0Roo+SKPn7d+/N48tkWLk3GTl9PjohyXwjTkIJR6pWFkbRrWhR9atj89h7AY7/Ds5jd8ufhADw8khKAZCf4X3FnhwB8OIz9qlmB8oGNTxK1Eke6xHcE8gv9SDsD7mjESRspIELrJZLNYGrXfdiUZ/vW2OYd3pWrfz1ohIcQuPWPKNYG949Y9SVmjN52OJC8jqiLyzEKo+pOwwreLOtCbKsIgxRgQxZHQMDQWNSwBIkZlXUARpLbjY4nOtxweXrnOlY2DhtRXSwsAgjvvQHckVhZzfQRmGUhJI4gySEyvK8jlGBCmJ2qMenlrPHpHaux6RKK2w6+/k5KTuQgjugLLlULUNgTqLfzwt5WdI0BY0NhxfPAAWyfthg8XdO87yYmkMUTOSZNOtQ9VErfu2zcnbarsi4WH8Ps8rWUidhsJPN3r3GpbW/YYThi+trk9IT/EITm1xW9GjU05KttHdae7gHlz+6T+kc1vtthgy2W0Che/+H+HbHKnhbPAUIU/84f8A849Dw51Hnyoht3mHuNh6Pl8sbdPpUx4wMj8re3to7wTzf9TiF6gdeaWJiakRE99jI7OPuqkYlE6H1Kj6IB33lY38h6Nj9TWOHw/0uZ89rzAAaNXAUHUPQ2lX1ULsvKK/gxTlONlbivqv8j+JRZC1Sl4GnrEoXLMCaMlRCveVgvH3P8sZy0IVaHAoD6AY5+si5oVJ2QGTT/EbQNfyBf7tfbfuUDHm82fK1RXwv+zVm9sg/GWVZspIySmFowXDXSnSp9DfI3tX6gvNVhC6J4eIAMuoliCVvv8Axn9R+V0ON+zJ1nrJzcgjQfkIbs2DI4Oxrsi0SL3J0mtsboYePljsZyjXw2Q4re/k8JCTjoSIe2NGezyQoZJDSj7kn90Duf8APG+FvqGcnzTFULLFwALBbj1PVMP9W8cUN9sG9jTG6uLRlYAkWpBFrsRY7g7YyxdSskWkSx2ULXW43VqPwNwfageQMLnSQck4jcHy5KsAboSQquwv0qeN6shQLO2GvSCtqdjienW+S/sG0N/R+qrmIxIti9mU8qw+JGruD/PkbY7iMIfSuoDK5hSxpJ2Ebi9tZ2SSvc1pPyKk8bPgfv2xr1Wc4qQBpxCDo08K6ctJGEskJKhYKGN6UdGUhQeAwauLAoYnAcDDbFoCQ3jAvKkKT5MMaXVc+ksANQU6QpAY0B5m9gcnE4/QWlAE8rMOGSMeUjfXdpCPl5lH2xWOWvI5wxZkAqA0cm1q0cgsOBW62oJHNBxyMP37Q2Vi86JzJl0W3iJ1sFA2aGRj9PQxIP6SO8W9S0SSehmy+WVFCoqqqigqgAADsAOBjYcLGY8aNVx5dm9izqnbvVn+V32vETnfG+aF+iBBRrd5CNtr+AfPnfDEaLJeECi2HWcj5GbZMufLEqea4pT6temwSpKg+o1xdkUbuLz2WZFbMPPIGiDMCCqgWCNIFaRqurrv899nQs7NmZJpZm1EeWi0qqoADvQA3/7TuTjb4kUmJUqw7rq+iW5Fd7KgVhiGPFLUorZYm9cTZN02bj9pzB+WsgfXix/PEfHkTBI0rAkEeuRvU4AHOv4itCivAq/fGzp3VtH5czsRwjkHYcaXbfbinIHsT3M86CiCB3B4+4N/XEbsOqyt1uKW/p0CfFmzLy/++N7oCCCLBBBHuCNx9xiDyreU5i4Q7xfTvHV2SOR8j78zaGxj5/kUSx7HCXw+ic9PtEl4UlY5VA25QvHfc+TI8dn6hAcTGIfwwwMBr/TT/wD7EuJjHsKnuEW/ohYVvFnRMzMyPCUYIDcTs6Wb5V0/UR6d6oagCNROOLofQ88NRlKxnQVDM3mepuXCKQpJO+5GkBVUVqLO2MViTin5AgJvCET2WlzBZgQx80gFSKMflr+WFIJ4UHfm8TyRgAAcDYY9YMdSSAxWMNj1gx0BVzHiWfVIPKeNVZlVv2fNTMdJI16I0ClWqxT8EHnbGjwsVMsteb+VHFGWlR43YkySM5VwDuWv62MNzsACTQAFkn27nEB0aQSTZmVLMbtGEeqVgkdFkPcaifUNj2xw6mQnXeqpDmp3cn0RJsoJPpDM1AdgGBJNAWLIwm9R8TPmwpb0xiisQa73BDMf1Gu3A3qzviyvC+XidszNSmWSaRXvdgqOURCp+AaFVtNC7vfHNnvwzyTtaq8PqLERFQCWNnZlat96WsIyw05OfyzgndO6jCo3obb/AE2vc7AfX54m+lQTZj+xSl2PnOCEo3uo5kO3YgceoYm+n/hzkoiGKNKR/pWLi/fRst/OsNAx2GJFdyAQfE3g5BAsrFZJI31MzBhqVgUEUccdkG2UAbliBZJN4V26f1WRLWJ4V3IRECOF7anMlsa5CgYt3qOSE0bRkst1utAggghhYIsEA7gjbcEYisr+0qdE0Rev+1jKAP8AMxsQUNcgWLG2GuEU96Din0yvunQ5rKQSxusbwSD1pKuZjY2KpMxMigHfYO3ItavEHlvEckCL5tuuxBAKvpqxaMAdxZ1Cx34rFvP4gy8e0vmw3tqljkRPp5laL+Rbf54h+p9J6VmlbVLlwGDamSREPqu2IB0k3v6gaO/O+JyUZ/qj/BBwf9LKtz3WXla5qpR6Uaiqne2IOxb+6/mcZyvVTHp0ZiWML+7KwJI4sFqoXdV/TFtdAy+c/ZYgrwSIFAQypJrZBsrMQa1EAcDHbL0/NsKcZJxzTRvQPtZJuvevsMOwyK4RUOC0Lyx23tSFzwb4qzToZZZEmywkSLWdIkVnIW/QApUM8d2AQGY3tWLCwvxdCnbSsrwiFGDiOGIpqKMHXUSxoBgDpX4tO5olcMIwrNqTbQzFOKSbFHx94L/bYw8Z0zxg6T+8KJ8sm9hqo32r5nCR4fTqKxSZOTJ5gqyuitprSdND1MRGVB3FN9LGLlxisQffRZGTj4K7iyeaCqJMrOGoXp8pxdb7+ZxfcgDHNn+gZpltxHAo5eaVaNnYemzdfT74s3FN9Z6z1A53W8bCSMsIomgaRApYboFFsfSPzAfeqBAw0smz4Jeoyc8O1BEROpiYuTqdXRHXYIQzgb0PgNMPbHTJHLPORAiyLCF1N5oVdUm9UFNsqhTdjaQihYOFydOuZsMFjZRwdUYh5+cp1bc2Bt9cP34f+FWyGU8p2DSM5kkI+HUwGw+QAG/c3itX2a78kW+9pi5nPBmckY1HCgYd5SwFje1Cb47Mh4Zz8CaS0M6g7LqdWA32EjA2L7NxuAaoB7wYlLIsl5YOTZWXV5xoPmJLBRBDOmjSykEFXYaWo+xNgdwbxu6T1eSQaFRvOagF0Npo/DPZG0Nb6uLBUEmrsesFYSy6YZXFzXa+USU3rRy9LyCwwpGtkIoFnknux+ZNn7468GDFqWlpFYYMGDHQDBgwYADGCMZwYAK8/EV5RIolLjKkbaA7JrX1ASrERIbI2AsHSAChYsOvoT5zMgjzXjh2XWQms7ksEYWNZJ0619CAaU1kaw6tjCYAIvpfh7yZmk82RwV0gPRYDVdNJ8UlbhddlQzCzeJjBgwAGDBgwAGDBgwAYrHNL06NjbRxsbuyqk372RzjqwYAMBcZwYMABgwYMABgwYMABjzpx6wYAMAYzgwYADBgwYADBgwYADBgwYAP/9k="/>
          <p:cNvSpPr>
            <a:spLocks noChangeAspect="1" noChangeArrowheads="1"/>
          </p:cNvSpPr>
          <p:nvPr/>
        </p:nvSpPr>
        <p:spPr bwMode="auto">
          <a:xfrm>
            <a:off x="215900" y="-781050"/>
            <a:ext cx="2381250" cy="1924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3.bp.blogspot.com/-aQHh0vt4Xvg/UMZmC4EsyAI/AAAAAAAAAGY/ZdXZiaB79-Y/s1600/clipart_reading_circle-315x2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5769" y="4457700"/>
            <a:ext cx="2433375" cy="19621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encrypted-tbn3.gstatic.com/images?q=tbn:ANd9GcThsP9-6-Zc3-wamJs87IkcWzoXvTdiDiUK2yc7TcZYBOGe0RYU8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295400"/>
            <a:ext cx="1676400" cy="2095500"/>
          </a:xfrm>
          <a:prstGeom prst="rect">
            <a:avLst/>
          </a:prstGeom>
          <a:noFill/>
          <a:extLst>
            <a:ext uri="{909E8E84-426E-40DD-AFC4-6F175D3DCCD1}">
              <a14:hiddenFill xmlns:a14="http://schemas.microsoft.com/office/drawing/2010/main">
                <a:solidFill>
                  <a:srgbClr val="FFFFFF"/>
                </a:solidFill>
              </a14:hiddenFill>
            </a:ext>
          </a:extLst>
        </p:spPr>
      </p:pic>
      <p:sp>
        <p:nvSpPr>
          <p:cNvPr id="11" name="Left-Right Arrow 10"/>
          <p:cNvSpPr/>
          <p:nvPr/>
        </p:nvSpPr>
        <p:spPr>
          <a:xfrm rot="18780173">
            <a:off x="4956703" y="3424622"/>
            <a:ext cx="1524000" cy="533400"/>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30330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458200" cy="548640"/>
          </a:xfrm>
        </p:spPr>
        <p:txBody>
          <a:bodyPr/>
          <a:lstStyle/>
          <a:p>
            <a:pPr algn="ctr"/>
            <a:r>
              <a:rPr lang="en-US" dirty="0"/>
              <a:t>GOAL 1: </a:t>
            </a:r>
            <a:r>
              <a:rPr lang="en-US" dirty="0" smtClean="0"/>
              <a:t/>
            </a:r>
            <a:br>
              <a:rPr lang="en-US" dirty="0" smtClean="0"/>
            </a:br>
            <a:r>
              <a:rPr lang="en-US" dirty="0" smtClean="0"/>
              <a:t>Easton </a:t>
            </a:r>
            <a:r>
              <a:rPr lang="en-US" dirty="0"/>
              <a:t>Elementary School students will meet rigorous academic standards annually.</a:t>
            </a:r>
            <a:br>
              <a:rPr lang="en-US" dirty="0"/>
            </a:br>
            <a:endParaRPr lang="en-US" dirty="0"/>
          </a:p>
        </p:txBody>
      </p:sp>
      <p:sp>
        <p:nvSpPr>
          <p:cNvPr id="3" name="Content Placeholder 2"/>
          <p:cNvSpPr>
            <a:spLocks noGrp="1"/>
          </p:cNvSpPr>
          <p:nvPr>
            <p:ph idx="1"/>
          </p:nvPr>
        </p:nvSpPr>
        <p:spPr>
          <a:xfrm>
            <a:off x="822960" y="2133600"/>
            <a:ext cx="7520940" cy="2546877"/>
          </a:xfrm>
        </p:spPr>
        <p:txBody>
          <a:bodyPr>
            <a:normAutofit lnSpcReduction="10000"/>
          </a:bodyPr>
          <a:lstStyle/>
          <a:p>
            <a:r>
              <a:rPr lang="en-US" sz="2800" dirty="0"/>
              <a:t>OBJECTIVE 1.1: </a:t>
            </a:r>
            <a:endParaRPr lang="en-US" sz="2800" dirty="0" smtClean="0"/>
          </a:p>
          <a:p>
            <a:r>
              <a:rPr lang="en-US" sz="2800" dirty="0" smtClean="0"/>
              <a:t>By </a:t>
            </a:r>
            <a:r>
              <a:rPr lang="en-US" sz="2800" dirty="0"/>
              <a:t>2014, students at Easton Elementary School will meet rigorous academic achievement in reading for grades </a:t>
            </a:r>
            <a:r>
              <a:rPr lang="en-US" sz="2800" dirty="0" err="1"/>
              <a:t>PreK</a:t>
            </a:r>
            <a:r>
              <a:rPr lang="en-US" sz="2800" dirty="0"/>
              <a:t> to </a:t>
            </a:r>
            <a:r>
              <a:rPr lang="en-US" sz="2800" dirty="0" smtClean="0"/>
              <a:t>5 with 90%-100% of our students successful on county and state assessments.</a:t>
            </a:r>
            <a:endParaRPr lang="en-US" sz="2800" dirty="0"/>
          </a:p>
        </p:txBody>
      </p:sp>
    </p:spTree>
    <p:extLst>
      <p:ext uri="{BB962C8B-B14F-4D97-AF65-F5344CB8AC3E}">
        <p14:creationId xmlns:p14="http://schemas.microsoft.com/office/powerpoint/2010/main" val="3869371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914400" y="2514600"/>
            <a:ext cx="7772400" cy="1828800"/>
          </a:xfrm>
        </p:spPr>
        <p:txBody>
          <a:bodyPr>
            <a:normAutofit lnSpcReduction="10000"/>
          </a:bodyPr>
          <a:lstStyle/>
          <a:p>
            <a:r>
              <a:rPr lang="en-US" dirty="0" smtClean="0"/>
              <a:t>Action steps</a:t>
            </a:r>
          </a:p>
          <a:p>
            <a:r>
              <a:rPr lang="en-US" dirty="0" smtClean="0"/>
              <a:t>1.2a. Provide supplemental </a:t>
            </a:r>
            <a:r>
              <a:rPr lang="en-US" dirty="0"/>
              <a:t>materials that are reflective of many cultures and of students’ interests.</a:t>
            </a:r>
          </a:p>
        </p:txBody>
      </p:sp>
      <p:sp>
        <p:nvSpPr>
          <p:cNvPr id="4" name="Title 3"/>
          <p:cNvSpPr>
            <a:spLocks noGrp="1"/>
          </p:cNvSpPr>
          <p:nvPr>
            <p:ph type="title"/>
          </p:nvPr>
        </p:nvSpPr>
        <p:spPr>
          <a:xfrm>
            <a:off x="1066800" y="1219200"/>
            <a:ext cx="7520940" cy="548640"/>
          </a:xfrm>
        </p:spPr>
        <p:txBody>
          <a:bodyPr/>
          <a:lstStyle/>
          <a:p>
            <a:pPr algn="ctr"/>
            <a:r>
              <a:rPr lang="en-US" dirty="0" smtClean="0"/>
              <a:t>Strategy</a:t>
            </a:r>
            <a:br>
              <a:rPr lang="en-US" dirty="0" smtClean="0"/>
            </a:br>
            <a:r>
              <a:rPr lang="en-US" dirty="0" smtClean="0"/>
              <a:t>1.2-Provide </a:t>
            </a:r>
            <a:r>
              <a:rPr lang="en-US" dirty="0"/>
              <a:t>targeted instruction that is culturally relevant for AA, ELL, and SPED students. </a:t>
            </a:r>
          </a:p>
        </p:txBody>
      </p:sp>
    </p:spTree>
    <p:extLst>
      <p:ext uri="{BB962C8B-B14F-4D97-AF65-F5344CB8AC3E}">
        <p14:creationId xmlns:p14="http://schemas.microsoft.com/office/powerpoint/2010/main" val="172789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1097280"/>
            <a:ext cx="3718560" cy="3712464"/>
          </a:xfrm>
        </p:spPr>
        <p:txBody>
          <a:bodyPr>
            <a:normAutofit lnSpcReduction="10000"/>
          </a:bodyPr>
          <a:lstStyle/>
          <a:p>
            <a:pPr algn="ctr"/>
            <a:r>
              <a:rPr lang="en-US" dirty="0"/>
              <a:t>AASL   1.1.6 </a:t>
            </a:r>
          </a:p>
          <a:p>
            <a:r>
              <a:rPr lang="en-US" dirty="0"/>
              <a:t>Read, view, and listen for information presented in any format (e.g., textual, visual, media, digital) in order to make inferences and gather meaning.</a:t>
            </a:r>
          </a:p>
          <a:p>
            <a:endParaRPr lang="en-US" dirty="0"/>
          </a:p>
        </p:txBody>
      </p:sp>
      <p:sp>
        <p:nvSpPr>
          <p:cNvPr id="6" name="Content Placeholder 5"/>
          <p:cNvSpPr>
            <a:spLocks noGrp="1"/>
          </p:cNvSpPr>
          <p:nvPr>
            <p:ph sz="half" idx="2"/>
          </p:nvPr>
        </p:nvSpPr>
        <p:spPr>
          <a:xfrm>
            <a:off x="4800600" y="1143000"/>
            <a:ext cx="3910584" cy="3712464"/>
          </a:xfrm>
        </p:spPr>
        <p:txBody>
          <a:bodyPr>
            <a:normAutofit lnSpcReduction="10000"/>
          </a:bodyPr>
          <a:lstStyle/>
          <a:p>
            <a:pPr algn="ctr"/>
            <a:r>
              <a:rPr lang="en-US" dirty="0"/>
              <a:t>CC.K.R.I.3 </a:t>
            </a:r>
          </a:p>
          <a:p>
            <a:r>
              <a:rPr lang="en-US" dirty="0"/>
              <a:t>Key Ideas and Details: With prompting and support, describe the connection between two individuals, events, ideas, or pieces of information in a text.</a:t>
            </a:r>
          </a:p>
          <a:p>
            <a:endParaRPr lang="en-US" dirty="0"/>
          </a:p>
        </p:txBody>
      </p:sp>
      <p:sp>
        <p:nvSpPr>
          <p:cNvPr id="4" name="Title 3"/>
          <p:cNvSpPr>
            <a:spLocks noGrp="1"/>
          </p:cNvSpPr>
          <p:nvPr>
            <p:ph type="title"/>
          </p:nvPr>
        </p:nvSpPr>
        <p:spPr/>
        <p:txBody>
          <a:bodyPr/>
          <a:lstStyle/>
          <a:p>
            <a:r>
              <a:rPr lang="en-US" dirty="0" smtClean="0"/>
              <a:t>standards</a:t>
            </a:r>
            <a:endParaRPr lang="en-US" dirty="0"/>
          </a:p>
        </p:txBody>
      </p:sp>
    </p:spTree>
    <p:extLst>
      <p:ext uri="{BB962C8B-B14F-4D97-AF65-F5344CB8AC3E}">
        <p14:creationId xmlns:p14="http://schemas.microsoft.com/office/powerpoint/2010/main" val="33969198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resources</a:t>
            </a:r>
            <a:endParaRPr lang="en-US" dirty="0"/>
          </a:p>
        </p:txBody>
      </p:sp>
      <p:sp>
        <p:nvSpPr>
          <p:cNvPr id="3" name="Content Placeholder 2"/>
          <p:cNvSpPr>
            <a:spLocks noGrp="1"/>
          </p:cNvSpPr>
          <p:nvPr>
            <p:ph idx="1"/>
          </p:nvPr>
        </p:nvSpPr>
        <p:spPr>
          <a:xfrm>
            <a:off x="822960" y="1100628"/>
            <a:ext cx="7520940" cy="3852372"/>
          </a:xfrm>
        </p:spPr>
        <p:txBody>
          <a:bodyPr>
            <a:normAutofit/>
          </a:bodyPr>
          <a:lstStyle/>
          <a:p>
            <a:pPr>
              <a:buFont typeface="Arial" pitchFamily="34" charset="0"/>
              <a:buChar char="•"/>
            </a:pPr>
            <a:r>
              <a:rPr lang="en-US" sz="3600" dirty="0" smtClean="0"/>
              <a:t>Nonfiction books about countries</a:t>
            </a:r>
          </a:p>
          <a:p>
            <a:pPr>
              <a:buFont typeface="Arial" pitchFamily="34" charset="0"/>
              <a:buChar char="•"/>
            </a:pPr>
            <a:r>
              <a:rPr lang="en-US" sz="3600" dirty="0" smtClean="0"/>
              <a:t>Nonfiction books about languages</a:t>
            </a:r>
          </a:p>
          <a:p>
            <a:pPr>
              <a:buFont typeface="Arial" pitchFamily="34" charset="0"/>
              <a:buChar char="•"/>
            </a:pPr>
            <a:r>
              <a:rPr lang="en-US" sz="3600" dirty="0" smtClean="0"/>
              <a:t>Nonfiction books written in Spanish</a:t>
            </a:r>
          </a:p>
          <a:p>
            <a:pPr>
              <a:buFont typeface="Arial" pitchFamily="34" charset="0"/>
              <a:buChar char="•"/>
            </a:pPr>
            <a:r>
              <a:rPr lang="en-US" sz="3600" dirty="0" smtClean="0"/>
              <a:t>Websites-National Geographic for Kids or </a:t>
            </a:r>
            <a:r>
              <a:rPr lang="en-US" sz="3600" dirty="0" err="1" smtClean="0"/>
              <a:t>CultureGrams</a:t>
            </a:r>
            <a:endParaRPr lang="en-US" sz="3600" dirty="0" smtClean="0"/>
          </a:p>
          <a:p>
            <a:pPr>
              <a:buFont typeface="Arial" pitchFamily="34" charset="0"/>
              <a:buChar char="•"/>
            </a:pPr>
            <a:r>
              <a:rPr lang="en-US" sz="3600" dirty="0" smtClean="0"/>
              <a:t>Online encyclopedias</a:t>
            </a:r>
          </a:p>
          <a:p>
            <a:pPr>
              <a:buFont typeface="Arial" pitchFamily="34" charset="0"/>
              <a:buChar char="•"/>
            </a:pPr>
            <a:endParaRPr lang="en-US" sz="3600" dirty="0"/>
          </a:p>
          <a:p>
            <a:pPr>
              <a:buFont typeface="Arial" pitchFamily="34" charset="0"/>
              <a:buChar char="•"/>
            </a:pPr>
            <a:endParaRPr lang="en-US" sz="2800" dirty="0"/>
          </a:p>
        </p:txBody>
      </p:sp>
    </p:spTree>
    <p:extLst>
      <p:ext uri="{BB962C8B-B14F-4D97-AF65-F5344CB8AC3E}">
        <p14:creationId xmlns:p14="http://schemas.microsoft.com/office/powerpoint/2010/main" val="14229551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planning</a:t>
            </a:r>
            <a:endParaRPr lang="en-US" dirty="0"/>
          </a:p>
        </p:txBody>
      </p:sp>
      <p:sp>
        <p:nvSpPr>
          <p:cNvPr id="3" name="Text Placeholder 2"/>
          <p:cNvSpPr>
            <a:spLocks noGrp="1"/>
          </p:cNvSpPr>
          <p:nvPr>
            <p:ph type="body" idx="1"/>
          </p:nvPr>
        </p:nvSpPr>
        <p:spPr>
          <a:xfrm>
            <a:off x="2895600" y="4419600"/>
            <a:ext cx="6510528" cy="329184"/>
          </a:xfrm>
        </p:spPr>
        <p:txBody>
          <a:bodyPr>
            <a:noAutofit/>
          </a:bodyPr>
          <a:lstStyle/>
          <a:p>
            <a:r>
              <a:rPr lang="en-US" sz="2800" b="1" dirty="0" smtClean="0"/>
              <a:t>How can you integrate collaboration into an upcoming unit? </a:t>
            </a:r>
            <a:endParaRPr lang="en-US" sz="2800" b="1" dirty="0"/>
          </a:p>
        </p:txBody>
      </p:sp>
    </p:spTree>
    <p:extLst>
      <p:ext uri="{BB962C8B-B14F-4D97-AF65-F5344CB8AC3E}">
        <p14:creationId xmlns:p14="http://schemas.microsoft.com/office/powerpoint/2010/main" val="42800491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Think about an upcoming unit</a:t>
            </a:r>
            <a:endParaRPr lang="en-US" dirty="0"/>
          </a:p>
        </p:txBody>
      </p:sp>
      <p:sp>
        <p:nvSpPr>
          <p:cNvPr id="2" name="Content Placeholder 1"/>
          <p:cNvSpPr>
            <a:spLocks noGrp="1"/>
          </p:cNvSpPr>
          <p:nvPr>
            <p:ph idx="1"/>
          </p:nvPr>
        </p:nvSpPr>
        <p:spPr/>
        <p:txBody>
          <a:bodyPr>
            <a:normAutofit/>
          </a:bodyPr>
          <a:lstStyle/>
          <a:p>
            <a:r>
              <a:rPr lang="en-US" sz="2800" dirty="0" smtClean="0"/>
              <a:t>What resources do you need?</a:t>
            </a:r>
          </a:p>
          <a:p>
            <a:pPr marL="457200" indent="-457200">
              <a:buFont typeface="Arial" pitchFamily="34" charset="0"/>
              <a:buChar char="•"/>
            </a:pPr>
            <a:r>
              <a:rPr lang="en-US" sz="1800" dirty="0" smtClean="0"/>
              <a:t>Print</a:t>
            </a:r>
          </a:p>
          <a:p>
            <a:pPr marL="457200" indent="-457200">
              <a:buFont typeface="Arial" pitchFamily="34" charset="0"/>
              <a:buChar char="•"/>
            </a:pPr>
            <a:r>
              <a:rPr lang="en-US" sz="1800" dirty="0" smtClean="0"/>
              <a:t>Digital</a:t>
            </a:r>
          </a:p>
          <a:p>
            <a:pPr marL="457200" indent="-457200">
              <a:buFont typeface="Arial" pitchFamily="34" charset="0"/>
              <a:buChar char="•"/>
            </a:pPr>
            <a:r>
              <a:rPr lang="en-US" sz="1800" dirty="0" smtClean="0"/>
              <a:t>Technology </a:t>
            </a:r>
          </a:p>
          <a:p>
            <a:r>
              <a:rPr lang="en-US" sz="2800" dirty="0" smtClean="0"/>
              <a:t>What questions do you have for the media specialist?</a:t>
            </a:r>
          </a:p>
        </p:txBody>
      </p:sp>
    </p:spTree>
    <p:extLst>
      <p:ext uri="{BB962C8B-B14F-4D97-AF65-F5344CB8AC3E}">
        <p14:creationId xmlns:p14="http://schemas.microsoft.com/office/powerpoint/2010/main" val="11968635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lstStyle/>
          <a:p>
            <a:pPr>
              <a:buAutoNum type="arabicPeriod"/>
            </a:pPr>
            <a:r>
              <a:rPr lang="en-US" sz="4000" dirty="0" smtClean="0"/>
              <a:t>What is collaboration?</a:t>
            </a:r>
          </a:p>
          <a:p>
            <a:pPr>
              <a:buAutoNum type="arabicPeriod"/>
            </a:pPr>
            <a:r>
              <a:rPr lang="en-US" sz="4000" dirty="0" smtClean="0"/>
              <a:t>What does the research say?</a:t>
            </a:r>
          </a:p>
          <a:p>
            <a:pPr>
              <a:buAutoNum type="arabicPeriod"/>
            </a:pPr>
            <a:r>
              <a:rPr lang="en-US" sz="4000" dirty="0" smtClean="0"/>
              <a:t>What could it look like here?</a:t>
            </a:r>
          </a:p>
          <a:p>
            <a:pPr>
              <a:buAutoNum type="arabicPeriod"/>
            </a:pPr>
            <a:r>
              <a:rPr lang="en-US" sz="4000" dirty="0" smtClean="0"/>
              <a:t>Evaluation</a:t>
            </a:r>
          </a:p>
          <a:p>
            <a:pPr marL="0" indent="0"/>
            <a:endParaRPr lang="en-US" dirty="0"/>
          </a:p>
        </p:txBody>
      </p:sp>
    </p:spTree>
    <p:extLst>
      <p:ext uri="{BB962C8B-B14F-4D97-AF65-F5344CB8AC3E}">
        <p14:creationId xmlns:p14="http://schemas.microsoft.com/office/powerpoint/2010/main" val="3044168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Think about an upcoming unit</a:t>
            </a:r>
            <a:endParaRPr lang="en-US" dirty="0"/>
          </a:p>
        </p:txBody>
      </p:sp>
      <p:sp>
        <p:nvSpPr>
          <p:cNvPr id="2" name="Content Placeholder 1"/>
          <p:cNvSpPr>
            <a:spLocks noGrp="1"/>
          </p:cNvSpPr>
          <p:nvPr>
            <p:ph idx="1"/>
          </p:nvPr>
        </p:nvSpPr>
        <p:spPr/>
        <p:txBody>
          <a:bodyPr>
            <a:normAutofit lnSpcReduction="10000"/>
          </a:bodyPr>
          <a:lstStyle/>
          <a:p>
            <a:r>
              <a:rPr lang="en-US" sz="2800" dirty="0" smtClean="0"/>
              <a:t>How much involvement do you want the media specialist to have?</a:t>
            </a:r>
          </a:p>
          <a:p>
            <a:pPr marL="457200" indent="-457200">
              <a:buFont typeface="Arial" pitchFamily="34" charset="0"/>
              <a:buChar char="•"/>
            </a:pPr>
            <a:r>
              <a:rPr lang="en-US" sz="2200" dirty="0" smtClean="0"/>
              <a:t>Cooperation</a:t>
            </a:r>
          </a:p>
          <a:p>
            <a:pPr marL="457200" indent="-457200">
              <a:buFont typeface="Arial" pitchFamily="34" charset="0"/>
              <a:buChar char="•"/>
            </a:pPr>
            <a:r>
              <a:rPr lang="en-US" sz="2200" dirty="0" smtClean="0"/>
              <a:t>Coordination</a:t>
            </a:r>
          </a:p>
          <a:p>
            <a:pPr marL="457200" indent="-457200">
              <a:buFont typeface="Arial" pitchFamily="34" charset="0"/>
              <a:buChar char="•"/>
            </a:pPr>
            <a:r>
              <a:rPr lang="en-US" sz="2200" dirty="0" smtClean="0"/>
              <a:t>Collaboration</a:t>
            </a:r>
          </a:p>
          <a:p>
            <a:pPr marL="457200" indent="-457200">
              <a:buFont typeface="Arial" pitchFamily="34" charset="0"/>
              <a:buChar char="•"/>
            </a:pPr>
            <a:endParaRPr lang="en-US" sz="2800" dirty="0" smtClean="0"/>
          </a:p>
          <a:p>
            <a:r>
              <a:rPr lang="en-US" sz="2800" dirty="0" smtClean="0"/>
              <a:t>When can you meet with the media specialist to help plan your next unit?</a:t>
            </a:r>
            <a:endParaRPr lang="en-US" sz="2800" dirty="0"/>
          </a:p>
        </p:txBody>
      </p:sp>
    </p:spTree>
    <p:extLst>
      <p:ext uri="{BB962C8B-B14F-4D97-AF65-F5344CB8AC3E}">
        <p14:creationId xmlns:p14="http://schemas.microsoft.com/office/powerpoint/2010/main" val="24734242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a:t>
            </a:r>
            <a:endParaRPr lang="en-US" dirty="0"/>
          </a:p>
        </p:txBody>
      </p:sp>
      <p:sp>
        <p:nvSpPr>
          <p:cNvPr id="3" name="Subtitle 2"/>
          <p:cNvSpPr>
            <a:spLocks noGrp="1"/>
          </p:cNvSpPr>
          <p:nvPr>
            <p:ph type="subTitle" idx="1"/>
          </p:nvPr>
        </p:nvSpPr>
        <p:spPr>
          <a:xfrm>
            <a:off x="3048001" y="4191000"/>
            <a:ext cx="6019800" cy="1778652"/>
          </a:xfrm>
        </p:spPr>
        <p:txBody>
          <a:bodyPr>
            <a:normAutofit/>
          </a:bodyPr>
          <a:lstStyle/>
          <a:p>
            <a:r>
              <a:rPr lang="en-US" sz="1800" b="1" dirty="0" smtClean="0">
                <a:solidFill>
                  <a:schemeClr val="bg1"/>
                </a:solidFill>
              </a:rPr>
              <a:t>Please take the time to fill out the evaluation.</a:t>
            </a:r>
          </a:p>
          <a:p>
            <a:r>
              <a:rPr lang="en-US" sz="1800" b="1" dirty="0" smtClean="0">
                <a:solidFill>
                  <a:schemeClr val="bg1"/>
                </a:solidFill>
              </a:rPr>
              <a:t>Leave questions and comments that can help us build a collaborative relationship.</a:t>
            </a:r>
            <a:endParaRPr lang="en-US" sz="1800" b="1" dirty="0">
              <a:solidFill>
                <a:schemeClr val="bg1"/>
              </a:solidFill>
            </a:endParaRPr>
          </a:p>
        </p:txBody>
      </p:sp>
    </p:spTree>
    <p:extLst>
      <p:ext uri="{BB962C8B-B14F-4D97-AF65-F5344CB8AC3E}">
        <p14:creationId xmlns:p14="http://schemas.microsoft.com/office/powerpoint/2010/main" val="30757526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520940" cy="548640"/>
          </a:xfrm>
        </p:spPr>
        <p:txBody>
          <a:bodyPr/>
          <a:lstStyle/>
          <a:p>
            <a:r>
              <a:rPr lang="en-US" dirty="0"/>
              <a:t>Works Cited</a:t>
            </a:r>
            <a:br>
              <a:rPr lang="en-US" dirty="0"/>
            </a:br>
            <a:endParaRPr lang="en-US" dirty="0"/>
          </a:p>
        </p:txBody>
      </p:sp>
      <p:sp>
        <p:nvSpPr>
          <p:cNvPr id="3" name="Content Placeholder 2"/>
          <p:cNvSpPr>
            <a:spLocks noGrp="1"/>
          </p:cNvSpPr>
          <p:nvPr>
            <p:ph idx="1"/>
          </p:nvPr>
        </p:nvSpPr>
        <p:spPr>
          <a:xfrm>
            <a:off x="838200" y="1371600"/>
            <a:ext cx="7520940" cy="3579849"/>
          </a:xfrm>
        </p:spPr>
        <p:txBody>
          <a:bodyPr/>
          <a:lstStyle/>
          <a:p>
            <a:r>
              <a:rPr lang="en-US" i="1" dirty="0"/>
              <a:t>Empowering Learners: Guidelines for School Library Programs.</a:t>
            </a:r>
            <a:r>
              <a:rPr lang="en-US" dirty="0"/>
              <a:t> Chicago, IL: American Association of School Librarians, 2009. Print.</a:t>
            </a:r>
          </a:p>
          <a:p>
            <a:r>
              <a:rPr lang="en-US" dirty="0"/>
              <a:t> </a:t>
            </a:r>
          </a:p>
          <a:p>
            <a:r>
              <a:rPr lang="en-US" dirty="0"/>
              <a:t>"English Language Arts." </a:t>
            </a:r>
            <a:r>
              <a:rPr lang="en-US" i="1" dirty="0"/>
              <a:t>American Library Association</a:t>
            </a:r>
            <a:r>
              <a:rPr lang="en-US" dirty="0"/>
              <a:t>. </a:t>
            </a:r>
            <a:r>
              <a:rPr lang="en-US" dirty="0" err="1"/>
              <a:t>N.p</a:t>
            </a:r>
            <a:r>
              <a:rPr lang="en-US" dirty="0"/>
              <a:t>., </a:t>
            </a:r>
            <a:r>
              <a:rPr lang="en-US" dirty="0" err="1"/>
              <a:t>n.d.</a:t>
            </a:r>
            <a:r>
              <a:rPr lang="en-US" dirty="0"/>
              <a:t> Web. 19 Jan. 2013.</a:t>
            </a:r>
          </a:p>
          <a:p>
            <a:r>
              <a:rPr lang="en-US" dirty="0"/>
              <a:t> </a:t>
            </a:r>
          </a:p>
          <a:p>
            <a:r>
              <a:rPr lang="en-US" dirty="0" err="1"/>
              <a:t>Fontichiaro</a:t>
            </a:r>
            <a:r>
              <a:rPr lang="en-US" dirty="0"/>
              <a:t>, Kristin. </a:t>
            </a:r>
            <a:r>
              <a:rPr lang="en-US" i="1" dirty="0"/>
              <a:t>21st-century Learning in School Libraries</a:t>
            </a:r>
            <a:r>
              <a:rPr lang="en-US" dirty="0"/>
              <a:t>. Santa Barbara, CA: Libraries Unlimited, 2009. Print.</a:t>
            </a:r>
          </a:p>
          <a:p>
            <a:r>
              <a:rPr lang="en-US" i="1" dirty="0"/>
              <a:t> </a:t>
            </a:r>
            <a:endParaRPr lang="en-US" dirty="0"/>
          </a:p>
          <a:p>
            <a:r>
              <a:rPr lang="en-US" i="1" dirty="0"/>
              <a:t>Standards for the 21st-century Learner in Action</a:t>
            </a:r>
            <a:r>
              <a:rPr lang="en-US" dirty="0"/>
              <a:t>. Chicago, IL: American Association of School Librarians, 2009. Print.</a:t>
            </a:r>
          </a:p>
          <a:p>
            <a:endParaRPr lang="en-US" dirty="0"/>
          </a:p>
        </p:txBody>
      </p:sp>
    </p:spTree>
    <p:extLst>
      <p:ext uri="{BB962C8B-B14F-4D97-AF65-F5344CB8AC3E}">
        <p14:creationId xmlns:p14="http://schemas.microsoft.com/office/powerpoint/2010/main" val="31903040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collaboration?</a:t>
            </a:r>
            <a:endParaRPr lang="en-US" dirty="0"/>
          </a:p>
        </p:txBody>
      </p:sp>
    </p:spTree>
    <p:extLst>
      <p:ext uri="{BB962C8B-B14F-4D97-AF65-F5344CB8AC3E}">
        <p14:creationId xmlns:p14="http://schemas.microsoft.com/office/powerpoint/2010/main" val="32771794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22960" y="1100628"/>
            <a:ext cx="7520940" cy="3852372"/>
          </a:xfrm>
        </p:spPr>
        <p:txBody>
          <a:bodyPr/>
          <a:lstStyle/>
          <a:p>
            <a:pPr marL="514350" indent="-514350">
              <a:buAutoNum type="arabicPeriod"/>
            </a:pPr>
            <a:r>
              <a:rPr lang="en-US" sz="2800" dirty="0" smtClean="0"/>
              <a:t>View </a:t>
            </a:r>
            <a:r>
              <a:rPr lang="en-US" sz="2800" dirty="0" smtClean="0">
                <a:hlinkClick r:id="rId2" action="ppaction://hlinkfile"/>
              </a:rPr>
              <a:t>short movie </a:t>
            </a:r>
            <a:r>
              <a:rPr lang="en-US" sz="2800" dirty="0" smtClean="0"/>
              <a:t>clip.</a:t>
            </a:r>
          </a:p>
          <a:p>
            <a:pPr marL="0" indent="0"/>
            <a:endParaRPr lang="en-US" sz="2800" dirty="0" smtClean="0"/>
          </a:p>
          <a:p>
            <a:r>
              <a:rPr lang="en-US" sz="2800" dirty="0" smtClean="0"/>
              <a:t>2. Discuss </a:t>
            </a:r>
            <a:endParaRPr lang="en-US" sz="2800" dirty="0"/>
          </a:p>
          <a:p>
            <a:r>
              <a:rPr lang="en-US" sz="2800" dirty="0" smtClean="0"/>
              <a:t>Have you needed resources from the media specialist?</a:t>
            </a:r>
          </a:p>
          <a:p>
            <a:r>
              <a:rPr lang="en-US" sz="2800" dirty="0" smtClean="0"/>
              <a:t>How much collaboration have you done with your media specialist?</a:t>
            </a:r>
          </a:p>
          <a:p>
            <a:endParaRPr lang="en-US" dirty="0"/>
          </a:p>
        </p:txBody>
      </p:sp>
    </p:spTree>
    <p:extLst>
      <p:ext uri="{BB962C8B-B14F-4D97-AF65-F5344CB8AC3E}">
        <p14:creationId xmlns:p14="http://schemas.microsoft.com/office/powerpoint/2010/main" val="24325389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665221" y="1590575"/>
            <a:ext cx="6272620" cy="1207509"/>
          </a:xfrm>
        </p:spPr>
        <p:txBody>
          <a:bodyPr/>
          <a:lstStyle/>
          <a:p>
            <a:r>
              <a:rPr lang="en-US" dirty="0" smtClean="0"/>
              <a:t>What does the research say?</a:t>
            </a:r>
            <a:endParaRPr lang="en-US" dirty="0"/>
          </a:p>
        </p:txBody>
      </p:sp>
    </p:spTree>
    <p:extLst>
      <p:ext uri="{BB962C8B-B14F-4D97-AF65-F5344CB8AC3E}">
        <p14:creationId xmlns:p14="http://schemas.microsoft.com/office/powerpoint/2010/main" val="42048962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Being an Instructional Partner</a:t>
            </a:r>
            <a:endParaRPr lang="en-US" dirty="0"/>
          </a:p>
        </p:txBody>
      </p:sp>
      <p:sp>
        <p:nvSpPr>
          <p:cNvPr id="3" name="Content Placeholder 2"/>
          <p:cNvSpPr>
            <a:spLocks noGrp="1"/>
          </p:cNvSpPr>
          <p:nvPr>
            <p:ph idx="1"/>
          </p:nvPr>
        </p:nvSpPr>
        <p:spPr>
          <a:xfrm>
            <a:off x="304800" y="1100628"/>
            <a:ext cx="8039100" cy="3579849"/>
          </a:xfrm>
        </p:spPr>
        <p:txBody>
          <a:bodyPr>
            <a:normAutofit fontScale="92500"/>
          </a:bodyPr>
          <a:lstStyle/>
          <a:p>
            <a:r>
              <a:rPr lang="en-US" sz="2800" dirty="0"/>
              <a:t>Together the classroom teacher and media specialist:</a:t>
            </a:r>
          </a:p>
          <a:p>
            <a:pPr lvl="0">
              <a:buFont typeface="Arial" pitchFamily="34" charset="0"/>
              <a:buChar char="•"/>
            </a:pPr>
            <a:r>
              <a:rPr lang="en-US" sz="2800" dirty="0"/>
              <a:t>Guide student learning</a:t>
            </a:r>
          </a:p>
          <a:p>
            <a:pPr lvl="0">
              <a:buFont typeface="Arial" pitchFamily="34" charset="0"/>
              <a:buChar char="•"/>
            </a:pPr>
            <a:r>
              <a:rPr lang="en-US" sz="2800" dirty="0"/>
              <a:t>Establish Learning Goals</a:t>
            </a:r>
          </a:p>
          <a:p>
            <a:pPr lvl="0">
              <a:buFont typeface="Arial" pitchFamily="34" charset="0"/>
              <a:buChar char="•"/>
            </a:pPr>
            <a:r>
              <a:rPr lang="en-US" sz="2800" dirty="0"/>
              <a:t>Create assignments that match academic standards</a:t>
            </a:r>
          </a:p>
          <a:p>
            <a:pPr lvl="0">
              <a:buFont typeface="Arial" pitchFamily="34" charset="0"/>
              <a:buChar char="•"/>
            </a:pPr>
            <a:r>
              <a:rPr lang="en-US" sz="2800" dirty="0"/>
              <a:t>Instill critical thinking skills in students</a:t>
            </a:r>
          </a:p>
          <a:p>
            <a:pPr lvl="0">
              <a:buFont typeface="Arial" pitchFamily="34" charset="0"/>
              <a:buChar char="•"/>
            </a:pPr>
            <a:r>
              <a:rPr lang="en-US" sz="2800" dirty="0"/>
              <a:t>Instill technology and literacy skills in students</a:t>
            </a:r>
          </a:p>
          <a:p>
            <a:endParaRPr lang="en-US" dirty="0"/>
          </a:p>
        </p:txBody>
      </p:sp>
    </p:spTree>
    <p:extLst>
      <p:ext uri="{BB962C8B-B14F-4D97-AF65-F5344CB8AC3E}">
        <p14:creationId xmlns:p14="http://schemas.microsoft.com/office/powerpoint/2010/main" val="32734913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out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out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out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out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out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548640"/>
          </a:xfrm>
        </p:spPr>
        <p:txBody>
          <a:bodyPr/>
          <a:lstStyle/>
          <a:p>
            <a:r>
              <a:rPr lang="en-US" b="1" dirty="0"/>
              <a:t> Benefits to Students </a:t>
            </a:r>
            <a:r>
              <a:rPr lang="en-US" b="1" dirty="0" smtClean="0"/>
              <a:t/>
            </a:r>
            <a:br>
              <a:rPr lang="en-US" b="1" dirty="0" smtClean="0"/>
            </a:br>
            <a:r>
              <a:rPr lang="en-US" b="1" dirty="0" smtClean="0"/>
              <a:t>from </a:t>
            </a:r>
            <a:r>
              <a:rPr lang="en-US" b="1" dirty="0"/>
              <a:t>Collaborative Teaching</a:t>
            </a:r>
            <a:r>
              <a:rPr lang="en-US" dirty="0"/>
              <a:t> </a:t>
            </a:r>
            <a:br>
              <a:rPr lang="en-US" dirty="0"/>
            </a:br>
            <a:endParaRPr lang="en-US" dirty="0"/>
          </a:p>
        </p:txBody>
      </p:sp>
      <p:sp>
        <p:nvSpPr>
          <p:cNvPr id="3" name="Content Placeholder 2"/>
          <p:cNvSpPr>
            <a:spLocks noGrp="1"/>
          </p:cNvSpPr>
          <p:nvPr>
            <p:ph idx="1"/>
          </p:nvPr>
        </p:nvSpPr>
        <p:spPr>
          <a:xfrm>
            <a:off x="381000" y="1371600"/>
            <a:ext cx="8686800" cy="3579849"/>
          </a:xfrm>
        </p:spPr>
        <p:txBody>
          <a:bodyPr/>
          <a:lstStyle/>
          <a:p>
            <a:pPr marL="457200" lvl="0" indent="-457200">
              <a:buFont typeface="Arial" pitchFamily="34" charset="0"/>
              <a:buChar char="•"/>
            </a:pPr>
            <a:r>
              <a:rPr lang="en-US" sz="2800" dirty="0"/>
              <a:t>Increased student achievement</a:t>
            </a:r>
          </a:p>
          <a:p>
            <a:pPr marL="457200" lvl="0" indent="-457200">
              <a:buFont typeface="Arial" pitchFamily="34" charset="0"/>
              <a:buChar char="•"/>
            </a:pPr>
            <a:r>
              <a:rPr lang="en-US" sz="2800" dirty="0"/>
              <a:t>Decreased student teacher ratio</a:t>
            </a:r>
          </a:p>
          <a:p>
            <a:pPr marL="457200" lvl="0" indent="-457200">
              <a:buFont typeface="Arial" pitchFamily="34" charset="0"/>
              <a:buChar char="•"/>
            </a:pPr>
            <a:r>
              <a:rPr lang="en-US" sz="2800" dirty="0"/>
              <a:t>More opportunity for individual attention to students</a:t>
            </a:r>
          </a:p>
          <a:p>
            <a:pPr marL="457200" lvl="0" indent="-457200">
              <a:buFont typeface="Arial" pitchFamily="34" charset="0"/>
              <a:buChar char="•"/>
            </a:pPr>
            <a:r>
              <a:rPr lang="en-US" sz="2800" dirty="0"/>
              <a:t>More support for differentiated learning of skills and content</a:t>
            </a:r>
          </a:p>
          <a:p>
            <a:pPr marL="457200" lvl="0" indent="-457200">
              <a:buFont typeface="Arial" pitchFamily="34" charset="0"/>
              <a:buChar char="•"/>
            </a:pPr>
            <a:r>
              <a:rPr lang="en-US" sz="2800" dirty="0"/>
              <a:t>Development of informational literate students</a:t>
            </a:r>
          </a:p>
          <a:p>
            <a:pPr>
              <a:buFont typeface="Arial" pitchFamily="34" charset="0"/>
              <a:buChar char="•"/>
            </a:pPr>
            <a:endParaRPr lang="en-US" dirty="0"/>
          </a:p>
        </p:txBody>
      </p:sp>
    </p:spTree>
    <p:extLst>
      <p:ext uri="{BB962C8B-B14F-4D97-AF65-F5344CB8AC3E}">
        <p14:creationId xmlns:p14="http://schemas.microsoft.com/office/powerpoint/2010/main" val="22515313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763000" cy="548640"/>
          </a:xfrm>
        </p:spPr>
        <p:txBody>
          <a:bodyPr/>
          <a:lstStyle/>
          <a:p>
            <a:r>
              <a:rPr lang="en-US" b="1" dirty="0"/>
              <a:t>Benefits for Teachers and Media Specialist </a:t>
            </a:r>
            <a:r>
              <a:rPr lang="en-US" b="1" dirty="0" smtClean="0"/>
              <a:t/>
            </a:r>
            <a:br>
              <a:rPr lang="en-US" b="1" dirty="0" smtClean="0"/>
            </a:br>
            <a:r>
              <a:rPr lang="en-US" b="1" dirty="0" smtClean="0"/>
              <a:t>with </a:t>
            </a:r>
            <a:r>
              <a:rPr lang="en-US" b="1" dirty="0"/>
              <a:t>Collaboration</a:t>
            </a:r>
            <a:r>
              <a:rPr lang="en-US" dirty="0"/>
              <a:t/>
            </a:r>
            <a:br>
              <a:rPr lang="en-US" dirty="0"/>
            </a:br>
            <a:endParaRPr lang="en-US" dirty="0"/>
          </a:p>
        </p:txBody>
      </p:sp>
      <p:sp>
        <p:nvSpPr>
          <p:cNvPr id="3" name="Content Placeholder 2"/>
          <p:cNvSpPr>
            <a:spLocks noGrp="1"/>
          </p:cNvSpPr>
          <p:nvPr>
            <p:ph idx="1"/>
          </p:nvPr>
        </p:nvSpPr>
        <p:spPr>
          <a:xfrm>
            <a:off x="381000" y="1828800"/>
            <a:ext cx="8458200" cy="3579849"/>
          </a:xfrm>
        </p:spPr>
        <p:txBody>
          <a:bodyPr>
            <a:normAutofit/>
          </a:bodyPr>
          <a:lstStyle/>
          <a:p>
            <a:pPr lvl="0">
              <a:buFont typeface="Arial" pitchFamily="34" charset="0"/>
              <a:buChar char="•"/>
            </a:pPr>
            <a:r>
              <a:rPr lang="en-US" sz="2800" dirty="0"/>
              <a:t>Job embedded professional development</a:t>
            </a:r>
          </a:p>
          <a:p>
            <a:pPr lvl="0">
              <a:buFont typeface="Arial" pitchFamily="34" charset="0"/>
              <a:buChar char="•"/>
            </a:pPr>
            <a:r>
              <a:rPr lang="en-US" sz="2800" dirty="0"/>
              <a:t>Teach content area standards more effectively</a:t>
            </a:r>
          </a:p>
          <a:p>
            <a:pPr lvl="0">
              <a:buFont typeface="Arial" pitchFamily="34" charset="0"/>
              <a:buChar char="•"/>
            </a:pPr>
            <a:r>
              <a:rPr lang="en-US" sz="2800" dirty="0"/>
              <a:t>Growth in instructional effectiveness and creativity</a:t>
            </a:r>
          </a:p>
          <a:p>
            <a:pPr lvl="0">
              <a:buFont typeface="Arial" pitchFamily="34" charset="0"/>
              <a:buChar char="•"/>
            </a:pPr>
            <a:r>
              <a:rPr lang="en-US" sz="2800" dirty="0"/>
              <a:t>Social Learning</a:t>
            </a:r>
          </a:p>
          <a:p>
            <a:pPr lvl="0">
              <a:buFont typeface="Arial" pitchFamily="34" charset="0"/>
              <a:buChar char="•"/>
            </a:pPr>
            <a:r>
              <a:rPr lang="en-US" sz="2800" dirty="0"/>
              <a:t>Improved collegial relationships</a:t>
            </a:r>
          </a:p>
          <a:p>
            <a:pPr lvl="0">
              <a:buFont typeface="Arial" pitchFamily="34" charset="0"/>
              <a:buChar char="•"/>
            </a:pPr>
            <a:r>
              <a:rPr lang="en-US" sz="2800" dirty="0"/>
              <a:t>Increased job satisfaction</a:t>
            </a:r>
          </a:p>
          <a:p>
            <a:endParaRPr lang="en-US" dirty="0"/>
          </a:p>
        </p:txBody>
      </p:sp>
    </p:spTree>
    <p:extLst>
      <p:ext uri="{BB962C8B-B14F-4D97-AF65-F5344CB8AC3E}">
        <p14:creationId xmlns:p14="http://schemas.microsoft.com/office/powerpoint/2010/main" val="20207935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collaboration</a:t>
            </a:r>
            <a:endParaRPr lang="en-US" dirty="0"/>
          </a:p>
        </p:txBody>
      </p:sp>
      <p:sp>
        <p:nvSpPr>
          <p:cNvPr id="3" name="Text Placeholder 2"/>
          <p:cNvSpPr>
            <a:spLocks noGrp="1"/>
          </p:cNvSpPr>
          <p:nvPr>
            <p:ph type="body" idx="1"/>
          </p:nvPr>
        </p:nvSpPr>
        <p:spPr/>
        <p:txBody>
          <a:bodyPr/>
          <a:lstStyle/>
          <a:p>
            <a:r>
              <a:rPr lang="en-US" dirty="0" smtClean="0"/>
              <a:t>Where are you on the continuum?</a:t>
            </a:r>
            <a:endParaRPr lang="en-US" dirty="0"/>
          </a:p>
        </p:txBody>
      </p:sp>
    </p:spTree>
    <p:extLst>
      <p:ext uri="{BB962C8B-B14F-4D97-AF65-F5344CB8AC3E}">
        <p14:creationId xmlns:p14="http://schemas.microsoft.com/office/powerpoint/2010/main" val="23631529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859</TotalTime>
  <Words>788</Words>
  <Application>Microsoft Office PowerPoint</Application>
  <PresentationFormat>On-screen Show (4:3)</PresentationFormat>
  <Paragraphs>130</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Angles</vt:lpstr>
      <vt:lpstr>Collaborating with the media specialist</vt:lpstr>
      <vt:lpstr>Agenda </vt:lpstr>
      <vt:lpstr>What is collaboration?</vt:lpstr>
      <vt:lpstr>Introduction</vt:lpstr>
      <vt:lpstr>What does the research say?</vt:lpstr>
      <vt:lpstr>Being an Instructional Partner</vt:lpstr>
      <vt:lpstr> Benefits to Students  from Collaborative Teaching  </vt:lpstr>
      <vt:lpstr>Benefits for Teachers and Media Specialist  with Collaboration </vt:lpstr>
      <vt:lpstr>Levels of collaboration</vt:lpstr>
      <vt:lpstr>Cooperation</vt:lpstr>
      <vt:lpstr>coordination</vt:lpstr>
      <vt:lpstr>collaboration</vt:lpstr>
      <vt:lpstr>How Can Your Media Specialist Help Meet Curricular and School Improvement Standards </vt:lpstr>
      <vt:lpstr>GOAL 1:  Easton Elementary School students will meet rigorous academic standards annually. </vt:lpstr>
      <vt:lpstr>Strategy 1.2-Provide targeted instruction that is culturally relevant for AA, ELL, and SPED students. </vt:lpstr>
      <vt:lpstr>standards</vt:lpstr>
      <vt:lpstr>Available resources</vt:lpstr>
      <vt:lpstr>Team planning</vt:lpstr>
      <vt:lpstr>Think about an upcoming unit</vt:lpstr>
      <vt:lpstr>Think about an upcoming unit</vt:lpstr>
      <vt:lpstr>evaluation</vt:lpstr>
      <vt:lpstr>Works Cited </vt:lpstr>
    </vt:vector>
  </TitlesOfParts>
  <Company>Wicomico County Board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Collaborating with the media specialist</dc:title>
  <dc:creator>WCBOE</dc:creator>
  <cp:lastModifiedBy>Deal</cp:lastModifiedBy>
  <cp:revision>73</cp:revision>
  <dcterms:created xsi:type="dcterms:W3CDTF">2013-01-21T20:01:17Z</dcterms:created>
  <dcterms:modified xsi:type="dcterms:W3CDTF">2013-01-27T02:18:41Z</dcterms:modified>
</cp:coreProperties>
</file>